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7" r:id="rId2"/>
    <p:sldId id="280" r:id="rId3"/>
    <p:sldId id="279" r:id="rId4"/>
    <p:sldId id="270" r:id="rId5"/>
    <p:sldId id="271" r:id="rId6"/>
    <p:sldId id="278" r:id="rId7"/>
    <p:sldId id="273"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76" r:id="rId21"/>
    <p:sldId id="274" r:id="rId22"/>
    <p:sldId id="275" r:id="rId23"/>
    <p:sldId id="268"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43" autoAdjust="0"/>
  </p:normalViewPr>
  <p:slideViewPr>
    <p:cSldViewPr>
      <p:cViewPr varScale="1">
        <p:scale>
          <a:sx n="73" d="100"/>
          <a:sy n="73" d="100"/>
        </p:scale>
        <p:origin x="426"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3AF045E-3E66-4B7F-9307-F1429CACD7FA}" type="datetimeFigureOut">
              <a:rPr lang="en-US" smtClean="0"/>
              <a:t>4/9/2018</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4BAA71C-A66C-4BFE-B8F0-47CB4A32CC90}" type="slidenum">
              <a:rPr lang="en-US" smtClean="0"/>
              <a:t>‹#›</a:t>
            </a:fld>
            <a:endParaRPr lang="en-US"/>
          </a:p>
        </p:txBody>
      </p:sp>
    </p:spTree>
    <p:extLst>
      <p:ext uri="{BB962C8B-B14F-4D97-AF65-F5344CB8AC3E}">
        <p14:creationId xmlns:p14="http://schemas.microsoft.com/office/powerpoint/2010/main" val="274893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AA71C-A66C-4BFE-B8F0-47CB4A32CC90}" type="slidenum">
              <a:rPr lang="en-US" smtClean="0"/>
              <a:t>1</a:t>
            </a:fld>
            <a:endParaRPr lang="en-US"/>
          </a:p>
        </p:txBody>
      </p:sp>
    </p:spTree>
    <p:extLst>
      <p:ext uri="{BB962C8B-B14F-4D97-AF65-F5344CB8AC3E}">
        <p14:creationId xmlns:p14="http://schemas.microsoft.com/office/powerpoint/2010/main" val="315780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AA71C-A66C-4BFE-B8F0-47CB4A32CC90}" type="slidenum">
              <a:rPr lang="en-US" smtClean="0"/>
              <a:t>3</a:t>
            </a:fld>
            <a:endParaRPr lang="en-US"/>
          </a:p>
        </p:txBody>
      </p:sp>
    </p:spTree>
    <p:extLst>
      <p:ext uri="{BB962C8B-B14F-4D97-AF65-F5344CB8AC3E}">
        <p14:creationId xmlns:p14="http://schemas.microsoft.com/office/powerpoint/2010/main" val="323458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Poster Board will be listed- each person will do the “volley ball protocol” and identify at</a:t>
            </a:r>
            <a:r>
              <a:rPr lang="en-US" baseline="0" dirty="0" smtClean="0"/>
              <a:t> least one bias around these words.  Those words will then be written down by myself and shared so everyone can see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the many changes in NYS, these bias reflect how others feel across our state.   When the commissioner came to NYS, she wanted to change how we feel and change these bias across our state.  Before going into these changes I want to first take some time and watch a TED talk video on bias, knowledge and understanding.    </a:t>
            </a:r>
          </a:p>
          <a:p>
            <a:endParaRPr lang="en-US" dirty="0"/>
          </a:p>
        </p:txBody>
      </p:sp>
      <p:sp>
        <p:nvSpPr>
          <p:cNvPr id="4" name="Slide Number Placeholder 3"/>
          <p:cNvSpPr>
            <a:spLocks noGrp="1"/>
          </p:cNvSpPr>
          <p:nvPr>
            <p:ph type="sldNum" sz="quarter" idx="10"/>
          </p:nvPr>
        </p:nvSpPr>
        <p:spPr/>
        <p:txBody>
          <a:bodyPr/>
          <a:lstStyle/>
          <a:p>
            <a:fld id="{B4BAA71C-A66C-4BFE-B8F0-47CB4A32CC90}" type="slidenum">
              <a:rPr lang="en-US" smtClean="0"/>
              <a:t>4</a:t>
            </a:fld>
            <a:endParaRPr lang="en-US"/>
          </a:p>
        </p:txBody>
      </p:sp>
    </p:spTree>
    <p:extLst>
      <p:ext uri="{BB962C8B-B14F-4D97-AF65-F5344CB8AC3E}">
        <p14:creationId xmlns:p14="http://schemas.microsoft.com/office/powerpoint/2010/main" val="1355640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End of the TED</a:t>
            </a:r>
            <a:r>
              <a:rPr lang="en-US" sz="1200" b="1" i="1" kern="1200" baseline="0" dirty="0" smtClean="0">
                <a:solidFill>
                  <a:schemeClr val="tx1"/>
                </a:solidFill>
                <a:effectLst/>
                <a:latin typeface="+mn-lt"/>
                <a:ea typeface="+mn-ea"/>
                <a:cs typeface="+mn-cs"/>
              </a:rPr>
              <a:t> share out thoughts – how difficult is it to unlearn something? </a:t>
            </a:r>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After the video we then will review WHY the changes to the standards in NYS were made again and review HOW these changes will impact students in our state and in our class.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4BAA71C-A66C-4BFE-B8F0-47CB4A32CC90}" type="slidenum">
              <a:rPr lang="en-US" smtClean="0"/>
              <a:t>5</a:t>
            </a:fld>
            <a:endParaRPr lang="en-US"/>
          </a:p>
        </p:txBody>
      </p:sp>
    </p:spTree>
    <p:extLst>
      <p:ext uri="{BB962C8B-B14F-4D97-AF65-F5344CB8AC3E}">
        <p14:creationId xmlns:p14="http://schemas.microsoft.com/office/powerpoint/2010/main" val="3102473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AA71C-A66C-4BFE-B8F0-47CB4A32CC90}" type="slidenum">
              <a:rPr lang="en-US" smtClean="0"/>
              <a:t>6</a:t>
            </a:fld>
            <a:endParaRPr lang="en-US"/>
          </a:p>
        </p:txBody>
      </p:sp>
    </p:spTree>
    <p:extLst>
      <p:ext uri="{BB962C8B-B14F-4D97-AF65-F5344CB8AC3E}">
        <p14:creationId xmlns:p14="http://schemas.microsoft.com/office/powerpoint/2010/main" val="320278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4/9/2018</a:t>
            </a:fld>
            <a:endParaRPr lang="en-US"/>
          </a:p>
        </p:txBody>
      </p:sp>
      <p:sp>
        <p:nvSpPr>
          <p:cNvPr id="6" name="Holder 6"/>
          <p:cNvSpPr>
            <a:spLocks noGrp="1"/>
          </p:cNvSpPr>
          <p:nvPr>
            <p:ph type="sldNum" sz="quarter" idx="7"/>
          </p:nvPr>
        </p:nvSpPr>
        <p:spPr/>
        <p:txBody>
          <a:bodyPr lIns="0" tIns="0" rIns="0" bIns="0"/>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40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4/9/2018</a:t>
            </a:fld>
            <a:endParaRPr lang="en-US"/>
          </a:p>
        </p:txBody>
      </p:sp>
      <p:sp>
        <p:nvSpPr>
          <p:cNvPr id="6" name="Holder 6"/>
          <p:cNvSpPr>
            <a:spLocks noGrp="1"/>
          </p:cNvSpPr>
          <p:nvPr>
            <p:ph type="sldNum" sz="quarter" idx="7"/>
          </p:nvPr>
        </p:nvSpPr>
        <p:spPr/>
        <p:txBody>
          <a:bodyPr lIns="0" tIns="0" rIns="0" bIns="0"/>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4/9/2018</a:t>
            </a:fld>
            <a:endParaRPr lang="en-US"/>
          </a:p>
        </p:txBody>
      </p:sp>
      <p:sp>
        <p:nvSpPr>
          <p:cNvPr id="7" name="Holder 7"/>
          <p:cNvSpPr>
            <a:spLocks noGrp="1"/>
          </p:cNvSpPr>
          <p:nvPr>
            <p:ph type="sldNum" sz="quarter" idx="7"/>
          </p:nvPr>
        </p:nvSpPr>
        <p:spPr/>
        <p:txBody>
          <a:bodyPr lIns="0" tIns="0" rIns="0" bIns="0"/>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17" name="bk object 17"/>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18" name="bk object 18"/>
          <p:cNvSpPr/>
          <p:nvPr/>
        </p:nvSpPr>
        <p:spPr>
          <a:xfrm>
            <a:off x="388580" y="6259066"/>
            <a:ext cx="2035439" cy="522731"/>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4/9/2018</a:t>
            </a:fld>
            <a:endParaRPr lang="en-US"/>
          </a:p>
        </p:txBody>
      </p:sp>
      <p:sp>
        <p:nvSpPr>
          <p:cNvPr id="5" name="Holder 5"/>
          <p:cNvSpPr>
            <a:spLocks noGrp="1"/>
          </p:cNvSpPr>
          <p:nvPr>
            <p:ph type="sldNum" sz="quarter" idx="7"/>
          </p:nvPr>
        </p:nvSpPr>
        <p:spPr/>
        <p:txBody>
          <a:bodyPr lIns="0" tIns="0" rIns="0" bIns="0"/>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17" name="bk object 17"/>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18" name="bk object 18"/>
          <p:cNvSpPr/>
          <p:nvPr/>
        </p:nvSpPr>
        <p:spPr>
          <a:xfrm>
            <a:off x="388580" y="6259066"/>
            <a:ext cx="2035439" cy="522731"/>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4/9/2018</a:t>
            </a:fld>
            <a:endParaRPr lang="en-US"/>
          </a:p>
        </p:txBody>
      </p:sp>
      <p:sp>
        <p:nvSpPr>
          <p:cNvPr id="4" name="Holder 4"/>
          <p:cNvSpPr>
            <a:spLocks noGrp="1"/>
          </p:cNvSpPr>
          <p:nvPr>
            <p:ph type="sldNum" sz="quarter" idx="7"/>
          </p:nvPr>
        </p:nvSpPr>
        <p:spPr/>
        <p:txBody>
          <a:bodyPr lIns="0" tIns="0" rIns="0" bIns="0"/>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818376" y="0"/>
            <a:ext cx="2325623" cy="1635252"/>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010400" y="0"/>
            <a:ext cx="2133599" cy="1450086"/>
          </a:xfrm>
          <a:prstGeom prst="rect">
            <a:avLst/>
          </a:prstGeom>
          <a:blipFill>
            <a:blip r:embed="rId8" cstate="print"/>
            <a:stretch>
              <a:fillRect/>
            </a:stretch>
          </a:blipFill>
        </p:spPr>
        <p:txBody>
          <a:bodyPr wrap="square" lIns="0" tIns="0" rIns="0" bIns="0" rtlCol="0"/>
          <a:lstStyle/>
          <a:p>
            <a:endParaRPr/>
          </a:p>
        </p:txBody>
      </p:sp>
      <p:sp>
        <p:nvSpPr>
          <p:cNvPr id="18" name="bk object 18"/>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19" name="bk object 19"/>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20" name="bk object 20"/>
          <p:cNvSpPr/>
          <p:nvPr/>
        </p:nvSpPr>
        <p:spPr>
          <a:xfrm>
            <a:off x="388580" y="6259066"/>
            <a:ext cx="2035439" cy="522731"/>
          </a:xfrm>
          <a:prstGeom prst="rect">
            <a:avLst/>
          </a:prstGeom>
          <a:blipFill>
            <a:blip r:embed="rId9" cstate="print"/>
            <a:stretch>
              <a:fillRect/>
            </a:stretch>
          </a:blipFill>
        </p:spPr>
        <p:txBody>
          <a:bodyPr wrap="square" lIns="0" tIns="0" rIns="0" bIns="0" rtlCol="0"/>
          <a:lstStyle/>
          <a:p>
            <a:endParaRPr/>
          </a:p>
        </p:txBody>
      </p:sp>
      <p:sp>
        <p:nvSpPr>
          <p:cNvPr id="21" name="bk object 21"/>
          <p:cNvSpPr/>
          <p:nvPr/>
        </p:nvSpPr>
        <p:spPr>
          <a:xfrm>
            <a:off x="6818376" y="0"/>
            <a:ext cx="2325623" cy="1635252"/>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7010400" y="0"/>
            <a:ext cx="2133599" cy="1450086"/>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31140" y="272541"/>
            <a:ext cx="8681719" cy="1001394"/>
          </a:xfrm>
          <a:prstGeom prst="rect">
            <a:avLst/>
          </a:prstGeom>
        </p:spPr>
        <p:txBody>
          <a:bodyPr wrap="square" lIns="0" tIns="0" rIns="0" bIns="0">
            <a:spAutoFit/>
          </a:bodyPr>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265300" y="1546936"/>
            <a:ext cx="6613398" cy="2464435"/>
          </a:xfrm>
          <a:prstGeom prst="rect">
            <a:avLst/>
          </a:prstGeom>
        </p:spPr>
        <p:txBody>
          <a:bodyPr wrap="square" lIns="0" tIns="0" rIns="0" bIns="0">
            <a:spAutoFit/>
          </a:bodyPr>
          <a:lstStyle>
            <a:lvl1pPr>
              <a:defRPr sz="40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4/9/2018</a:t>
            </a:fld>
            <a:endParaRPr lang="en-US"/>
          </a:p>
        </p:txBody>
      </p:sp>
      <p:sp>
        <p:nvSpPr>
          <p:cNvPr id="6" name="Holder 6"/>
          <p:cNvSpPr>
            <a:spLocks noGrp="1"/>
          </p:cNvSpPr>
          <p:nvPr>
            <p:ph type="sldNum" sz="quarter" idx="7"/>
          </p:nvPr>
        </p:nvSpPr>
        <p:spPr>
          <a:xfrm>
            <a:off x="8399271" y="6445846"/>
            <a:ext cx="221615" cy="196215"/>
          </a:xfrm>
          <a:prstGeom prst="rect">
            <a:avLst/>
          </a:prstGeom>
        </p:spPr>
        <p:txBody>
          <a:bodyPr wrap="square" lIns="0" tIns="0" rIns="0" bIns="0">
            <a:spAutoFit/>
          </a:bodyPr>
          <a:lstStyle>
            <a:lvl1pPr>
              <a:defRPr sz="1200" b="0" i="0">
                <a:solidFill>
                  <a:srgbClr val="7E7E7E"/>
                </a:solidFill>
                <a:latin typeface="Arial"/>
                <a:cs typeface="Arial"/>
              </a:defRPr>
            </a:lvl1pPr>
          </a:lstStyle>
          <a:p>
            <a:pPr marL="25400">
              <a:lnSpc>
                <a:spcPts val="143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www.nysed.gov/next-generation-learning-standard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www.youtube.com/embed/MFzDaBzBlL0"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pPr algn="ctr"/>
            <a:r>
              <a:rPr lang="en-US" dirty="0" smtClean="0"/>
              <a:t>New York State Next Generation English Language Arts and Math </a:t>
            </a:r>
            <a:r>
              <a:rPr lang="en-US" smtClean="0"/>
              <a:t>Learning Standards</a:t>
            </a:r>
            <a:endParaRPr lang="en-US" dirty="0"/>
          </a:p>
        </p:txBody>
      </p:sp>
      <p:sp>
        <p:nvSpPr>
          <p:cNvPr id="3" name="Text Placeholder 2"/>
          <p:cNvSpPr>
            <a:spLocks noGrp="1"/>
          </p:cNvSpPr>
          <p:nvPr>
            <p:ph type="body" idx="4294967295"/>
          </p:nvPr>
        </p:nvSpPr>
        <p:spPr>
          <a:xfrm>
            <a:off x="381000" y="1828800"/>
            <a:ext cx="7848600" cy="4308872"/>
          </a:xfrm>
        </p:spPr>
        <p:txBody>
          <a:bodyPr/>
          <a:lstStyle/>
          <a:p>
            <a:pPr algn="ctr"/>
            <a:endParaRPr lang="en-US" dirty="0" smtClean="0"/>
          </a:p>
          <a:p>
            <a:pPr algn="ctr"/>
            <a:endParaRPr lang="en-US" dirty="0"/>
          </a:p>
          <a:p>
            <a:pPr algn="ctr"/>
            <a:r>
              <a:rPr lang="en-US" dirty="0" smtClean="0"/>
              <a:t>Elmira Heights Central School District </a:t>
            </a:r>
          </a:p>
          <a:p>
            <a:pPr algn="ctr"/>
            <a:endParaRPr lang="en-US" dirty="0" smtClean="0"/>
          </a:p>
          <a:p>
            <a:pPr algn="ctr"/>
            <a:endParaRPr lang="en-US" dirty="0"/>
          </a:p>
          <a:p>
            <a:pPr algn="ctr"/>
            <a:endParaRPr lang="en-US" dirty="0" smtClean="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52955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3" name="object 3"/>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4" name="object 4"/>
          <p:cNvSpPr/>
          <p:nvPr/>
        </p:nvSpPr>
        <p:spPr>
          <a:xfrm>
            <a:off x="388580" y="6259066"/>
            <a:ext cx="2035439" cy="522731"/>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521333" y="515238"/>
            <a:ext cx="6176010" cy="635000"/>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Arial"/>
                <a:cs typeface="Arial"/>
              </a:rPr>
              <a:t>The Power of</a:t>
            </a:r>
            <a:r>
              <a:rPr sz="4000" b="0" spc="-30" dirty="0">
                <a:latin typeface="Arial"/>
                <a:cs typeface="Arial"/>
              </a:rPr>
              <a:t> </a:t>
            </a:r>
            <a:r>
              <a:rPr sz="4000" b="0" spc="-5" dirty="0">
                <a:latin typeface="Arial"/>
                <a:cs typeface="Arial"/>
              </a:rPr>
              <a:t>Collaboration</a:t>
            </a:r>
            <a:endParaRPr sz="40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10</a:t>
            </a:fld>
            <a:endParaRPr dirty="0"/>
          </a:p>
        </p:txBody>
      </p:sp>
      <p:sp>
        <p:nvSpPr>
          <p:cNvPr id="6" name="object 6"/>
          <p:cNvSpPr txBox="1"/>
          <p:nvPr/>
        </p:nvSpPr>
        <p:spPr>
          <a:xfrm>
            <a:off x="78739" y="1748409"/>
            <a:ext cx="8680450" cy="3171825"/>
          </a:xfrm>
          <a:prstGeom prst="rect">
            <a:avLst/>
          </a:prstGeom>
        </p:spPr>
        <p:txBody>
          <a:bodyPr vert="horz" wrap="square" lIns="0" tIns="12700" rIns="0" bIns="0" rtlCol="0">
            <a:spAutoFit/>
          </a:bodyPr>
          <a:lstStyle/>
          <a:p>
            <a:pPr marL="355600" marR="5080" indent="-342900">
              <a:lnSpc>
                <a:spcPct val="100000"/>
              </a:lnSpc>
              <a:spcBef>
                <a:spcPts val="100"/>
              </a:spcBef>
              <a:buClr>
                <a:srgbClr val="E36C09"/>
              </a:buClr>
              <a:buChar char="•"/>
              <a:tabLst>
                <a:tab pos="354965" algn="l"/>
                <a:tab pos="355600" algn="l"/>
              </a:tabLst>
            </a:pPr>
            <a:r>
              <a:rPr sz="2400" dirty="0">
                <a:latin typeface="Arial"/>
                <a:cs typeface="Arial"/>
              </a:rPr>
              <a:t>The Mathematics </a:t>
            </a:r>
            <a:r>
              <a:rPr sz="2400" spc="-5" dirty="0">
                <a:latin typeface="Arial"/>
                <a:cs typeface="Arial"/>
              </a:rPr>
              <a:t>and English Language </a:t>
            </a:r>
            <a:r>
              <a:rPr sz="2400" dirty="0">
                <a:latin typeface="Arial"/>
                <a:cs typeface="Arial"/>
              </a:rPr>
              <a:t>Arts </a:t>
            </a:r>
            <a:r>
              <a:rPr sz="2400" spc="-5" dirty="0">
                <a:latin typeface="Arial"/>
                <a:cs typeface="Arial"/>
              </a:rPr>
              <a:t>Leadership  teams include members </a:t>
            </a:r>
            <a:r>
              <a:rPr sz="2400" dirty="0">
                <a:latin typeface="Arial"/>
                <a:cs typeface="Arial"/>
              </a:rPr>
              <a:t>of </a:t>
            </a:r>
            <a:r>
              <a:rPr sz="2400" spc="-15" dirty="0">
                <a:latin typeface="Arial"/>
                <a:cs typeface="Arial"/>
              </a:rPr>
              <a:t>Staff </a:t>
            </a:r>
            <a:r>
              <a:rPr sz="2400" spc="-5" dirty="0">
                <a:latin typeface="Arial"/>
                <a:cs typeface="Arial"/>
              </a:rPr>
              <a:t>and Curriculum Development  Network (S/CDN), BOCES, </a:t>
            </a:r>
            <a:r>
              <a:rPr sz="2400" spc="-50" dirty="0">
                <a:latin typeface="Arial"/>
                <a:cs typeface="Arial"/>
              </a:rPr>
              <a:t>NYSUT, </a:t>
            </a:r>
            <a:r>
              <a:rPr sz="2400" spc="-5" dirty="0">
                <a:latin typeface="Arial"/>
                <a:cs typeface="Arial"/>
              </a:rPr>
              <a:t>and </a:t>
            </a:r>
            <a:r>
              <a:rPr sz="2400" dirty="0">
                <a:latin typeface="Arial"/>
                <a:cs typeface="Arial"/>
              </a:rPr>
              <a:t>the</a:t>
            </a:r>
            <a:r>
              <a:rPr sz="2400" spc="85" dirty="0">
                <a:latin typeface="Arial"/>
                <a:cs typeface="Arial"/>
              </a:rPr>
              <a:t> </a:t>
            </a:r>
            <a:r>
              <a:rPr sz="2400" spc="-5" dirty="0">
                <a:latin typeface="Arial"/>
                <a:cs typeface="Arial"/>
              </a:rPr>
              <a:t>NYCDOE.</a:t>
            </a:r>
            <a:endParaRPr sz="2400">
              <a:latin typeface="Arial"/>
              <a:cs typeface="Arial"/>
            </a:endParaRPr>
          </a:p>
          <a:p>
            <a:pPr>
              <a:lnSpc>
                <a:spcPct val="100000"/>
              </a:lnSpc>
              <a:spcBef>
                <a:spcPts val="10"/>
              </a:spcBef>
              <a:buClr>
                <a:srgbClr val="E36C09"/>
              </a:buClr>
              <a:buFont typeface="Arial"/>
              <a:buChar char="•"/>
            </a:pPr>
            <a:endParaRPr sz="3500">
              <a:latin typeface="Times New Roman"/>
              <a:cs typeface="Times New Roman"/>
            </a:endParaRPr>
          </a:p>
          <a:p>
            <a:pPr marL="355600" marR="158115" indent="-342900">
              <a:lnSpc>
                <a:spcPct val="100000"/>
              </a:lnSpc>
              <a:buClr>
                <a:srgbClr val="E36C09"/>
              </a:buClr>
              <a:buChar char="•"/>
              <a:tabLst>
                <a:tab pos="354965" algn="l"/>
                <a:tab pos="355600" algn="l"/>
              </a:tabLst>
            </a:pPr>
            <a:r>
              <a:rPr sz="2400" dirty="0">
                <a:latin typeface="Arial"/>
                <a:cs typeface="Arial"/>
              </a:rPr>
              <a:t>The </a:t>
            </a:r>
            <a:r>
              <a:rPr sz="2400" spc="-65" dirty="0">
                <a:latin typeface="Arial"/>
                <a:cs typeface="Arial"/>
              </a:rPr>
              <a:t>PTA </a:t>
            </a:r>
            <a:r>
              <a:rPr sz="2400" spc="-5" dirty="0">
                <a:latin typeface="Arial"/>
                <a:cs typeface="Arial"/>
              </a:rPr>
              <a:t>worked closely with the </a:t>
            </a:r>
            <a:r>
              <a:rPr sz="2400" spc="-10" dirty="0">
                <a:latin typeface="Arial"/>
                <a:cs typeface="Arial"/>
              </a:rPr>
              <a:t>NYSED </a:t>
            </a:r>
            <a:r>
              <a:rPr sz="2400" dirty="0">
                <a:latin typeface="Arial"/>
                <a:cs typeface="Arial"/>
              </a:rPr>
              <a:t>teams to </a:t>
            </a:r>
            <a:r>
              <a:rPr sz="2400" spc="-5" dirty="0">
                <a:latin typeface="Arial"/>
                <a:cs typeface="Arial"/>
              </a:rPr>
              <a:t>select </a:t>
            </a:r>
            <a:r>
              <a:rPr sz="2400" dirty="0">
                <a:latin typeface="Arial"/>
                <a:cs typeface="Arial"/>
              </a:rPr>
              <a:t>the  </a:t>
            </a:r>
            <a:r>
              <a:rPr sz="2400" spc="-5" dirty="0">
                <a:latin typeface="Arial"/>
                <a:cs typeface="Arial"/>
              </a:rPr>
              <a:t>parent </a:t>
            </a:r>
            <a:r>
              <a:rPr sz="2400" dirty="0">
                <a:latin typeface="Arial"/>
                <a:cs typeface="Arial"/>
              </a:rPr>
              <a:t>representatives.</a:t>
            </a:r>
            <a:endParaRPr sz="2400">
              <a:latin typeface="Arial"/>
              <a:cs typeface="Arial"/>
            </a:endParaRPr>
          </a:p>
          <a:p>
            <a:pPr>
              <a:lnSpc>
                <a:spcPct val="100000"/>
              </a:lnSpc>
              <a:spcBef>
                <a:spcPts val="5"/>
              </a:spcBef>
              <a:buClr>
                <a:srgbClr val="E36C09"/>
              </a:buClr>
              <a:buFont typeface="Arial"/>
              <a:buChar char="•"/>
            </a:pPr>
            <a:endParaRPr sz="3000">
              <a:latin typeface="Times New Roman"/>
              <a:cs typeface="Times New Roman"/>
            </a:endParaRPr>
          </a:p>
          <a:p>
            <a:pPr marL="355600" indent="-342900">
              <a:lnSpc>
                <a:spcPct val="100000"/>
              </a:lnSpc>
              <a:buClr>
                <a:srgbClr val="E36C09"/>
              </a:buClr>
              <a:buChar char="•"/>
              <a:tabLst>
                <a:tab pos="354965" algn="l"/>
                <a:tab pos="355600" algn="l"/>
              </a:tabLst>
            </a:pPr>
            <a:r>
              <a:rPr sz="2400" dirty="0">
                <a:latin typeface="Arial"/>
                <a:cs typeface="Arial"/>
              </a:rPr>
              <a:t>The </a:t>
            </a:r>
            <a:r>
              <a:rPr sz="2400" spc="-5" dirty="0">
                <a:latin typeface="Arial"/>
                <a:cs typeface="Arial"/>
              </a:rPr>
              <a:t>work </a:t>
            </a:r>
            <a:r>
              <a:rPr sz="2400" dirty="0">
                <a:latin typeface="Arial"/>
                <a:cs typeface="Arial"/>
              </a:rPr>
              <a:t>of the </a:t>
            </a:r>
            <a:r>
              <a:rPr sz="2400" spc="-5" dirty="0">
                <a:latin typeface="Arial"/>
                <a:cs typeface="Arial"/>
              </a:rPr>
              <a:t>standards review was a collaborative</a:t>
            </a:r>
            <a:r>
              <a:rPr sz="2400" spc="95" dirty="0">
                <a:latin typeface="Arial"/>
                <a:cs typeface="Arial"/>
              </a:rPr>
              <a:t> </a:t>
            </a:r>
            <a:r>
              <a:rPr sz="2400" spc="-10" dirty="0">
                <a:latin typeface="Arial"/>
                <a:cs typeface="Arial"/>
              </a:rPr>
              <a:t>effort.</a:t>
            </a:r>
            <a:endParaRPr sz="240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50" dirty="0"/>
              <a:t> </a:t>
            </a:r>
            <a:r>
              <a:rPr dirty="0"/>
              <a:t>the  </a:t>
            </a:r>
            <a:r>
              <a:rPr spc="-5" dirty="0"/>
              <a:t>Mathematics</a:t>
            </a:r>
            <a:r>
              <a:rPr spc="-40" dirty="0"/>
              <a:t> </a:t>
            </a:r>
            <a:r>
              <a:rPr dirty="0"/>
              <a:t>Standards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11</a:t>
            </a:fld>
            <a:endParaRPr dirty="0"/>
          </a:p>
        </p:txBody>
      </p:sp>
      <p:graphicFrame>
        <p:nvGraphicFramePr>
          <p:cNvPr id="3" name="object 3"/>
          <p:cNvGraphicFramePr>
            <a:graphicFrameLocks noGrp="1"/>
          </p:cNvGraphicFramePr>
          <p:nvPr/>
        </p:nvGraphicFramePr>
        <p:xfrm>
          <a:off x="222250" y="1593850"/>
          <a:ext cx="8458200" cy="4693920"/>
        </p:xfrm>
        <a:graphic>
          <a:graphicData uri="http://schemas.openxmlformats.org/drawingml/2006/table">
            <a:tbl>
              <a:tblPr firstRow="1" bandRow="1">
                <a:tableStyleId>{2D5ABB26-0587-4C30-8999-92F81FD0307C}</a:tableStyleId>
              </a:tblPr>
              <a:tblGrid>
                <a:gridCol w="22860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487045">
                <a:tc>
                  <a:txBody>
                    <a:bodyPr/>
                    <a:lstStyle/>
                    <a:p>
                      <a:pPr marL="74295">
                        <a:lnSpc>
                          <a:spcPts val="1820"/>
                        </a:lnSpc>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0"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ts val="1905"/>
                        </a:lnSpc>
                        <a:spcBef>
                          <a:spcPts val="15"/>
                        </a:spcBef>
                      </a:pPr>
                      <a:r>
                        <a:rPr sz="1600" b="1" spc="-15" dirty="0">
                          <a:solidFill>
                            <a:srgbClr val="FFFFFF"/>
                          </a:solidFill>
                          <a:latin typeface="Trebuchet MS"/>
                          <a:cs typeface="Trebuchet MS"/>
                        </a:rPr>
                        <a:t>Math</a:t>
                      </a:r>
                      <a:r>
                        <a:rPr sz="1600" b="1" spc="-125" dirty="0">
                          <a:solidFill>
                            <a:srgbClr val="FFFFFF"/>
                          </a:solidFill>
                          <a:latin typeface="Trebuchet MS"/>
                          <a:cs typeface="Trebuchet MS"/>
                        </a:rPr>
                        <a:t> </a:t>
                      </a:r>
                      <a:r>
                        <a:rPr sz="1600" b="1" spc="-85" dirty="0">
                          <a:solidFill>
                            <a:srgbClr val="FFFFFF"/>
                          </a:solidFill>
                          <a:latin typeface="Trebuchet MS"/>
                          <a:cs typeface="Trebuchet MS"/>
                        </a:rPr>
                        <a:t>Standards</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ts val="1835"/>
                        </a:lnSpc>
                      </a:pPr>
                      <a:r>
                        <a:rPr sz="1600" b="1" spc="-85" dirty="0">
                          <a:solidFill>
                            <a:srgbClr val="FFFFFF"/>
                          </a:solidFill>
                          <a:latin typeface="Trebuchet MS"/>
                          <a:cs typeface="Trebuchet MS"/>
                        </a:rPr>
                        <a:t>Rationale/Example</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206875">
                <a:tc>
                  <a:txBody>
                    <a:bodyPr/>
                    <a:lstStyle/>
                    <a:p>
                      <a:pPr>
                        <a:lnSpc>
                          <a:spcPct val="100000"/>
                        </a:lnSpc>
                        <a:spcBef>
                          <a:spcPts val="30"/>
                        </a:spcBef>
                      </a:pPr>
                      <a:endParaRPr sz="1750">
                        <a:latin typeface="Times New Roman"/>
                        <a:cs typeface="Times New Roman"/>
                      </a:endParaRPr>
                    </a:p>
                    <a:p>
                      <a:pPr marL="74295" marR="259715">
                        <a:lnSpc>
                          <a:spcPct val="100000"/>
                        </a:lnSpc>
                      </a:pPr>
                      <a:r>
                        <a:rPr sz="1800" b="1" spc="-85" dirty="0">
                          <a:solidFill>
                            <a:srgbClr val="FFFFFF"/>
                          </a:solidFill>
                          <a:latin typeface="Trebuchet MS"/>
                          <a:cs typeface="Trebuchet MS"/>
                        </a:rPr>
                        <a:t>Added </a:t>
                      </a:r>
                      <a:r>
                        <a:rPr sz="1800" b="1" spc="-95" dirty="0">
                          <a:solidFill>
                            <a:srgbClr val="FFFFFF"/>
                          </a:solidFill>
                          <a:latin typeface="Trebuchet MS"/>
                          <a:cs typeface="Trebuchet MS"/>
                        </a:rPr>
                        <a:t>notes </a:t>
                      </a:r>
                      <a:r>
                        <a:rPr sz="1800" b="1" spc="-80" dirty="0">
                          <a:solidFill>
                            <a:srgbClr val="FFFFFF"/>
                          </a:solidFill>
                          <a:latin typeface="Trebuchet MS"/>
                          <a:cs typeface="Trebuchet MS"/>
                        </a:rPr>
                        <a:t>to </a:t>
                      </a:r>
                      <a:r>
                        <a:rPr sz="1800" b="1" spc="-110" dirty="0">
                          <a:solidFill>
                            <a:srgbClr val="FFFFFF"/>
                          </a:solidFill>
                          <a:latin typeface="Trebuchet MS"/>
                          <a:cs typeface="Trebuchet MS"/>
                        </a:rPr>
                        <a:t>the  </a:t>
                      </a:r>
                      <a:r>
                        <a:rPr sz="1800" b="1" spc="-90" dirty="0">
                          <a:solidFill>
                            <a:srgbClr val="FFFFFF"/>
                          </a:solidFill>
                          <a:latin typeface="Trebuchet MS"/>
                          <a:cs typeface="Trebuchet MS"/>
                        </a:rPr>
                        <a:t>standards</a:t>
                      </a:r>
                      <a:r>
                        <a:rPr sz="1800" b="1" spc="-240" dirty="0">
                          <a:solidFill>
                            <a:srgbClr val="FFFFFF"/>
                          </a:solidFill>
                          <a:latin typeface="Trebuchet MS"/>
                          <a:cs typeface="Trebuchet MS"/>
                        </a:rPr>
                        <a:t> </a:t>
                      </a:r>
                      <a:r>
                        <a:rPr sz="1800" b="1" spc="-105" dirty="0">
                          <a:solidFill>
                            <a:srgbClr val="FFFFFF"/>
                          </a:solidFill>
                          <a:latin typeface="Trebuchet MS"/>
                          <a:cs typeface="Trebuchet MS"/>
                        </a:rPr>
                        <a:t>document</a:t>
                      </a:r>
                      <a:endParaRPr sz="1800">
                        <a:latin typeface="Trebuchet MS"/>
                        <a:cs typeface="Trebuchet MS"/>
                      </a:endParaRP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spcBef>
                          <a:spcPts val="5"/>
                        </a:spcBef>
                      </a:pPr>
                      <a:endParaRPr sz="2350">
                        <a:latin typeface="Times New Roman"/>
                        <a:cs typeface="Times New Roman"/>
                      </a:endParaRPr>
                    </a:p>
                    <a:p>
                      <a:pPr marL="74295" marR="259715">
                        <a:lnSpc>
                          <a:spcPct val="100000"/>
                        </a:lnSpc>
                      </a:pPr>
                      <a:r>
                        <a:rPr sz="1800" b="1" spc="-85" dirty="0">
                          <a:solidFill>
                            <a:srgbClr val="FFFFFF"/>
                          </a:solidFill>
                          <a:latin typeface="Trebuchet MS"/>
                          <a:cs typeface="Trebuchet MS"/>
                        </a:rPr>
                        <a:t>Added </a:t>
                      </a:r>
                      <a:r>
                        <a:rPr sz="1800" b="1" spc="-120" dirty="0">
                          <a:solidFill>
                            <a:srgbClr val="FFFFFF"/>
                          </a:solidFill>
                          <a:latin typeface="Trebuchet MS"/>
                          <a:cs typeface="Trebuchet MS"/>
                        </a:rPr>
                        <a:t>charts,  </a:t>
                      </a:r>
                      <a:r>
                        <a:rPr sz="1800" b="1" spc="-105" dirty="0">
                          <a:solidFill>
                            <a:srgbClr val="FFFFFF"/>
                          </a:solidFill>
                          <a:latin typeface="Trebuchet MS"/>
                          <a:cs typeface="Trebuchet MS"/>
                        </a:rPr>
                        <a:t>illustrations, </a:t>
                      </a:r>
                      <a:r>
                        <a:rPr sz="1800" b="1" spc="-85" dirty="0">
                          <a:solidFill>
                            <a:srgbClr val="FFFFFF"/>
                          </a:solidFill>
                          <a:latin typeface="Trebuchet MS"/>
                          <a:cs typeface="Trebuchet MS"/>
                        </a:rPr>
                        <a:t>and  </a:t>
                      </a:r>
                      <a:r>
                        <a:rPr sz="1800" b="1" spc="-110" dirty="0">
                          <a:solidFill>
                            <a:srgbClr val="FFFFFF"/>
                          </a:solidFill>
                          <a:latin typeface="Trebuchet MS"/>
                          <a:cs typeface="Trebuchet MS"/>
                        </a:rPr>
                        <a:t>examples </a:t>
                      </a:r>
                      <a:r>
                        <a:rPr sz="1800" b="1" spc="-80" dirty="0">
                          <a:solidFill>
                            <a:srgbClr val="FFFFFF"/>
                          </a:solidFill>
                          <a:latin typeface="Trebuchet MS"/>
                          <a:cs typeface="Trebuchet MS"/>
                        </a:rPr>
                        <a:t>to </a:t>
                      </a:r>
                      <a:r>
                        <a:rPr sz="1800" b="1" spc="-105" dirty="0">
                          <a:solidFill>
                            <a:srgbClr val="FFFFFF"/>
                          </a:solidFill>
                          <a:latin typeface="Trebuchet MS"/>
                          <a:cs typeface="Trebuchet MS"/>
                        </a:rPr>
                        <a:t>the  </a:t>
                      </a:r>
                      <a:r>
                        <a:rPr sz="1800" b="1" spc="-90" dirty="0">
                          <a:solidFill>
                            <a:srgbClr val="FFFFFF"/>
                          </a:solidFill>
                          <a:latin typeface="Trebuchet MS"/>
                          <a:cs typeface="Trebuchet MS"/>
                        </a:rPr>
                        <a:t>standards</a:t>
                      </a:r>
                      <a:r>
                        <a:rPr sz="1800" b="1" spc="-240" dirty="0">
                          <a:solidFill>
                            <a:srgbClr val="FFFFFF"/>
                          </a:solidFill>
                          <a:latin typeface="Trebuchet MS"/>
                          <a:cs typeface="Trebuchet MS"/>
                        </a:rPr>
                        <a:t> </a:t>
                      </a:r>
                      <a:r>
                        <a:rPr sz="1800" b="1" spc="-105" dirty="0">
                          <a:solidFill>
                            <a:srgbClr val="FFFFFF"/>
                          </a:solidFill>
                          <a:latin typeface="Trebuchet MS"/>
                          <a:cs typeface="Trebuchet MS"/>
                        </a:rPr>
                        <a:t>document</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nSpc>
                          <a:spcPct val="100000"/>
                        </a:lnSpc>
                        <a:spcBef>
                          <a:spcPts val="20"/>
                        </a:spcBef>
                      </a:pPr>
                      <a:endParaRPr sz="1550">
                        <a:latin typeface="Times New Roman"/>
                        <a:cs typeface="Times New Roman"/>
                      </a:endParaRPr>
                    </a:p>
                    <a:p>
                      <a:pPr marL="74930" marR="199390">
                        <a:lnSpc>
                          <a:spcPct val="100000"/>
                        </a:lnSpc>
                      </a:pPr>
                      <a:r>
                        <a:rPr sz="1800" spc="-85" dirty="0">
                          <a:latin typeface="Arial"/>
                          <a:cs typeface="Arial"/>
                        </a:rPr>
                        <a:t>Notes </a:t>
                      </a:r>
                      <a:r>
                        <a:rPr sz="1800" spc="-65" dirty="0">
                          <a:latin typeface="Arial"/>
                          <a:cs typeface="Arial"/>
                        </a:rPr>
                        <a:t>were </a:t>
                      </a:r>
                      <a:r>
                        <a:rPr sz="1800" spc="-85" dirty="0">
                          <a:latin typeface="Arial"/>
                          <a:cs typeface="Arial"/>
                        </a:rPr>
                        <a:t>added </a:t>
                      </a:r>
                      <a:r>
                        <a:rPr sz="1800" spc="15" dirty="0">
                          <a:latin typeface="Arial"/>
                          <a:cs typeface="Arial"/>
                        </a:rPr>
                        <a:t>to </a:t>
                      </a:r>
                      <a:r>
                        <a:rPr sz="1800" spc="-5" dirty="0">
                          <a:latin typeface="Arial"/>
                          <a:cs typeface="Arial"/>
                        </a:rPr>
                        <a:t>further </a:t>
                      </a:r>
                      <a:r>
                        <a:rPr sz="1800" spc="-40" dirty="0">
                          <a:latin typeface="Arial"/>
                          <a:cs typeface="Arial"/>
                        </a:rPr>
                        <a:t>clarify </a:t>
                      </a:r>
                      <a:r>
                        <a:rPr sz="1800" spc="-20" dirty="0">
                          <a:latin typeface="Arial"/>
                          <a:cs typeface="Arial"/>
                        </a:rPr>
                        <a:t>the </a:t>
                      </a:r>
                      <a:r>
                        <a:rPr sz="1800" spc="-80" dirty="0">
                          <a:latin typeface="Arial"/>
                          <a:cs typeface="Arial"/>
                        </a:rPr>
                        <a:t>meaning </a:t>
                      </a:r>
                      <a:r>
                        <a:rPr sz="1800" spc="-5" dirty="0">
                          <a:latin typeface="Arial"/>
                          <a:cs typeface="Arial"/>
                        </a:rPr>
                        <a:t>of </a:t>
                      </a:r>
                      <a:r>
                        <a:rPr sz="1800" spc="-20" dirty="0">
                          <a:latin typeface="Arial"/>
                          <a:cs typeface="Arial"/>
                        </a:rPr>
                        <a:t>the  </a:t>
                      </a:r>
                      <a:r>
                        <a:rPr sz="1800" spc="-75" dirty="0">
                          <a:latin typeface="Arial"/>
                          <a:cs typeface="Arial"/>
                        </a:rPr>
                        <a:t>standard, </a:t>
                      </a:r>
                      <a:r>
                        <a:rPr sz="1800" spc="15" dirty="0">
                          <a:latin typeface="Arial"/>
                          <a:cs typeface="Arial"/>
                        </a:rPr>
                        <a:t>to</a:t>
                      </a:r>
                      <a:r>
                        <a:rPr sz="1800" spc="-370" dirty="0">
                          <a:latin typeface="Arial"/>
                          <a:cs typeface="Arial"/>
                        </a:rPr>
                        <a:t> </a:t>
                      </a:r>
                      <a:r>
                        <a:rPr sz="1800" spc="-40" dirty="0">
                          <a:latin typeface="Arial"/>
                          <a:cs typeface="Arial"/>
                        </a:rPr>
                        <a:t>clarify </a:t>
                      </a:r>
                      <a:r>
                        <a:rPr sz="1800" spc="-20" dirty="0">
                          <a:latin typeface="Arial"/>
                          <a:cs typeface="Arial"/>
                        </a:rPr>
                        <a:t>the </a:t>
                      </a:r>
                      <a:r>
                        <a:rPr sz="1800" spc="-125" dirty="0">
                          <a:latin typeface="Arial"/>
                          <a:cs typeface="Arial"/>
                        </a:rPr>
                        <a:t>use </a:t>
                      </a:r>
                      <a:r>
                        <a:rPr sz="1800" spc="-5" dirty="0">
                          <a:latin typeface="Arial"/>
                          <a:cs typeface="Arial"/>
                        </a:rPr>
                        <a:t>of </a:t>
                      </a:r>
                      <a:r>
                        <a:rPr sz="1800" spc="-20" dirty="0">
                          <a:latin typeface="Arial"/>
                          <a:cs typeface="Arial"/>
                        </a:rPr>
                        <a:t>the </a:t>
                      </a:r>
                      <a:r>
                        <a:rPr sz="1800" spc="-70" dirty="0">
                          <a:latin typeface="Arial"/>
                          <a:cs typeface="Arial"/>
                        </a:rPr>
                        <a:t>words </a:t>
                      </a:r>
                      <a:r>
                        <a:rPr sz="1800" spc="-60" dirty="0">
                          <a:latin typeface="Arial"/>
                          <a:cs typeface="Arial"/>
                        </a:rPr>
                        <a:t>fluency </a:t>
                      </a:r>
                      <a:r>
                        <a:rPr sz="1800" spc="-85" dirty="0">
                          <a:latin typeface="Arial"/>
                          <a:cs typeface="Arial"/>
                        </a:rPr>
                        <a:t>and </a:t>
                      </a:r>
                      <a:r>
                        <a:rPr sz="1800" spc="-65" dirty="0">
                          <a:latin typeface="Arial"/>
                          <a:cs typeface="Arial"/>
                        </a:rPr>
                        <a:t>explore, </a:t>
                      </a:r>
                      <a:r>
                        <a:rPr sz="1800" spc="15" dirty="0">
                          <a:latin typeface="Arial"/>
                          <a:cs typeface="Arial"/>
                        </a:rPr>
                        <a:t>to  </a:t>
                      </a:r>
                      <a:r>
                        <a:rPr sz="1800" spc="-70" dirty="0">
                          <a:latin typeface="Arial"/>
                          <a:cs typeface="Arial"/>
                        </a:rPr>
                        <a:t>connect </a:t>
                      </a:r>
                      <a:r>
                        <a:rPr sz="1800" spc="-20" dirty="0">
                          <a:latin typeface="Arial"/>
                          <a:cs typeface="Arial"/>
                        </a:rPr>
                        <a:t>the </a:t>
                      </a:r>
                      <a:r>
                        <a:rPr sz="1800" spc="-105" dirty="0">
                          <a:latin typeface="Arial"/>
                          <a:cs typeface="Arial"/>
                        </a:rPr>
                        <a:t>Standards </a:t>
                      </a:r>
                      <a:r>
                        <a:rPr sz="1800" spc="-5" dirty="0">
                          <a:latin typeface="Arial"/>
                          <a:cs typeface="Arial"/>
                        </a:rPr>
                        <a:t>for </a:t>
                      </a:r>
                      <a:r>
                        <a:rPr sz="1800" spc="-50" dirty="0">
                          <a:latin typeface="Arial"/>
                          <a:cs typeface="Arial"/>
                        </a:rPr>
                        <a:t>Mathematical </a:t>
                      </a:r>
                      <a:r>
                        <a:rPr sz="1800" spc="-90" dirty="0">
                          <a:latin typeface="Arial"/>
                          <a:cs typeface="Arial"/>
                        </a:rPr>
                        <a:t>Practice </a:t>
                      </a:r>
                      <a:r>
                        <a:rPr sz="1800" spc="15" dirty="0">
                          <a:latin typeface="Arial"/>
                          <a:cs typeface="Arial"/>
                        </a:rPr>
                        <a:t>to  </a:t>
                      </a:r>
                      <a:r>
                        <a:rPr sz="1800" spc="-50" dirty="0">
                          <a:latin typeface="Arial"/>
                          <a:cs typeface="Arial"/>
                        </a:rPr>
                        <a:t>Mathematical </a:t>
                      </a:r>
                      <a:r>
                        <a:rPr sz="1800" spc="-65" dirty="0">
                          <a:latin typeface="Arial"/>
                          <a:cs typeface="Arial"/>
                        </a:rPr>
                        <a:t>Content, </a:t>
                      </a:r>
                      <a:r>
                        <a:rPr sz="1800" spc="-85" dirty="0">
                          <a:latin typeface="Arial"/>
                          <a:cs typeface="Arial"/>
                        </a:rPr>
                        <a:t>and </a:t>
                      </a:r>
                      <a:r>
                        <a:rPr sz="1800" spc="15" dirty="0">
                          <a:latin typeface="Arial"/>
                          <a:cs typeface="Arial"/>
                        </a:rPr>
                        <a:t>to </a:t>
                      </a:r>
                      <a:r>
                        <a:rPr sz="1800" spc="-45" dirty="0">
                          <a:latin typeface="Arial"/>
                          <a:cs typeface="Arial"/>
                        </a:rPr>
                        <a:t>cite </a:t>
                      </a:r>
                      <a:r>
                        <a:rPr sz="1800" spc="-70" dirty="0">
                          <a:latin typeface="Arial"/>
                          <a:cs typeface="Arial"/>
                        </a:rPr>
                        <a:t>grade-level/course </a:t>
                      </a:r>
                      <a:r>
                        <a:rPr sz="1800" spc="-40" dirty="0">
                          <a:latin typeface="Arial"/>
                          <a:cs typeface="Arial"/>
                        </a:rPr>
                        <a:t>content  </a:t>
                      </a:r>
                      <a:r>
                        <a:rPr sz="1800" spc="-75" dirty="0">
                          <a:latin typeface="Arial"/>
                          <a:cs typeface="Arial"/>
                        </a:rPr>
                        <a:t>connections </a:t>
                      </a:r>
                      <a:r>
                        <a:rPr sz="1800" spc="-85" dirty="0">
                          <a:latin typeface="Arial"/>
                          <a:cs typeface="Arial"/>
                        </a:rPr>
                        <a:t>and </a:t>
                      </a:r>
                      <a:r>
                        <a:rPr sz="1800" spc="-30" dirty="0">
                          <a:latin typeface="Arial"/>
                          <a:cs typeface="Arial"/>
                        </a:rPr>
                        <a:t>attributes </a:t>
                      </a:r>
                      <a:r>
                        <a:rPr sz="1800" spc="-80" dirty="0">
                          <a:latin typeface="Arial"/>
                          <a:cs typeface="Arial"/>
                        </a:rPr>
                        <a:t>along </a:t>
                      </a:r>
                      <a:r>
                        <a:rPr sz="1800" spc="5" dirty="0">
                          <a:latin typeface="Arial"/>
                          <a:cs typeface="Arial"/>
                        </a:rPr>
                        <a:t>with </a:t>
                      </a:r>
                      <a:r>
                        <a:rPr sz="1800" spc="-5" dirty="0">
                          <a:latin typeface="Arial"/>
                          <a:cs typeface="Arial"/>
                        </a:rPr>
                        <a:t>their </a:t>
                      </a:r>
                      <a:r>
                        <a:rPr sz="1800" spc="-50" dirty="0">
                          <a:latin typeface="Arial"/>
                          <a:cs typeface="Arial"/>
                        </a:rPr>
                        <a:t>reputable</a:t>
                      </a:r>
                      <a:r>
                        <a:rPr sz="1800" spc="-275" dirty="0">
                          <a:latin typeface="Arial"/>
                          <a:cs typeface="Arial"/>
                        </a:rPr>
                        <a:t> </a:t>
                      </a:r>
                      <a:r>
                        <a:rPr sz="1800" spc="-90" dirty="0">
                          <a:latin typeface="Arial"/>
                          <a:cs typeface="Arial"/>
                        </a:rPr>
                        <a:t>research-  </a:t>
                      </a:r>
                      <a:r>
                        <a:rPr sz="1800" spc="-114" dirty="0">
                          <a:latin typeface="Arial"/>
                          <a:cs typeface="Arial"/>
                        </a:rPr>
                        <a:t>based </a:t>
                      </a:r>
                      <a:r>
                        <a:rPr sz="1800" spc="-55" dirty="0">
                          <a:latin typeface="Arial"/>
                          <a:cs typeface="Arial"/>
                        </a:rPr>
                        <a:t>mathematical </a:t>
                      </a:r>
                      <a:r>
                        <a:rPr sz="1800" spc="-110" dirty="0">
                          <a:latin typeface="Arial"/>
                          <a:cs typeface="Arial"/>
                        </a:rPr>
                        <a:t>sources </a:t>
                      </a:r>
                      <a:r>
                        <a:rPr sz="1800" spc="-114" dirty="0">
                          <a:latin typeface="Arial"/>
                          <a:cs typeface="Arial"/>
                        </a:rPr>
                        <a:t>such </a:t>
                      </a:r>
                      <a:r>
                        <a:rPr sz="1800" spc="-170" dirty="0">
                          <a:latin typeface="Arial"/>
                          <a:cs typeface="Arial"/>
                        </a:rPr>
                        <a:t>as </a:t>
                      </a:r>
                      <a:r>
                        <a:rPr sz="1800" spc="-20" dirty="0">
                          <a:latin typeface="Arial"/>
                          <a:cs typeface="Arial"/>
                        </a:rPr>
                        <a:t>the </a:t>
                      </a:r>
                      <a:r>
                        <a:rPr sz="1800" spc="-110" dirty="0">
                          <a:latin typeface="Arial"/>
                          <a:cs typeface="Arial"/>
                        </a:rPr>
                        <a:t>Progressions  </a:t>
                      </a:r>
                      <a:r>
                        <a:rPr sz="1800" spc="-70" dirty="0">
                          <a:latin typeface="Arial"/>
                          <a:cs typeface="Arial"/>
                        </a:rPr>
                        <a:t>documents. </a:t>
                      </a:r>
                      <a:r>
                        <a:rPr sz="1800" spc="-150" dirty="0">
                          <a:latin typeface="Arial"/>
                          <a:cs typeface="Arial"/>
                        </a:rPr>
                        <a:t>Use </a:t>
                      </a:r>
                      <a:r>
                        <a:rPr sz="1800" spc="-5" dirty="0">
                          <a:latin typeface="Arial"/>
                          <a:cs typeface="Arial"/>
                        </a:rPr>
                        <a:t>of </a:t>
                      </a:r>
                      <a:r>
                        <a:rPr sz="1800" spc="-60" dirty="0">
                          <a:latin typeface="Arial"/>
                          <a:cs typeface="Arial"/>
                        </a:rPr>
                        <a:t>hover </a:t>
                      </a:r>
                      <a:r>
                        <a:rPr sz="1800" spc="-65" dirty="0">
                          <a:latin typeface="Arial"/>
                          <a:cs typeface="Arial"/>
                        </a:rPr>
                        <a:t>over </a:t>
                      </a:r>
                      <a:r>
                        <a:rPr sz="1800" spc="-20" dirty="0">
                          <a:latin typeface="Arial"/>
                          <a:cs typeface="Arial"/>
                        </a:rPr>
                        <a:t>text </a:t>
                      </a:r>
                      <a:r>
                        <a:rPr sz="1800" spc="-100" dirty="0">
                          <a:latin typeface="Arial"/>
                          <a:cs typeface="Arial"/>
                        </a:rPr>
                        <a:t>is </a:t>
                      </a:r>
                      <a:r>
                        <a:rPr sz="1800" spc="-50" dirty="0">
                          <a:latin typeface="Arial"/>
                          <a:cs typeface="Arial"/>
                        </a:rPr>
                        <a:t>incorporated </a:t>
                      </a:r>
                      <a:r>
                        <a:rPr sz="1800" spc="-10" dirty="0">
                          <a:latin typeface="Arial"/>
                          <a:cs typeface="Arial"/>
                        </a:rPr>
                        <a:t>into </a:t>
                      </a:r>
                      <a:r>
                        <a:rPr sz="1800" spc="-95" dirty="0">
                          <a:latin typeface="Arial"/>
                          <a:cs typeface="Arial"/>
                        </a:rPr>
                        <a:t>source  </a:t>
                      </a:r>
                      <a:r>
                        <a:rPr sz="1800" spc="-30" dirty="0">
                          <a:latin typeface="Arial"/>
                          <a:cs typeface="Arial"/>
                        </a:rPr>
                        <a:t>information.</a:t>
                      </a:r>
                      <a:endParaRPr sz="1800">
                        <a:latin typeface="Arial"/>
                        <a:cs typeface="Arial"/>
                      </a:endParaRPr>
                    </a:p>
                    <a:p>
                      <a:pPr>
                        <a:lnSpc>
                          <a:spcPct val="100000"/>
                        </a:lnSpc>
                        <a:spcBef>
                          <a:spcPts val="40"/>
                        </a:spcBef>
                      </a:pPr>
                      <a:endParaRPr sz="1850">
                        <a:latin typeface="Times New Roman"/>
                        <a:cs typeface="Times New Roman"/>
                      </a:endParaRPr>
                    </a:p>
                    <a:p>
                      <a:pPr marL="74930" marR="247650">
                        <a:lnSpc>
                          <a:spcPct val="100000"/>
                        </a:lnSpc>
                      </a:pPr>
                      <a:r>
                        <a:rPr sz="1800" spc="-105" dirty="0">
                          <a:latin typeface="Arial"/>
                          <a:cs typeface="Arial"/>
                        </a:rPr>
                        <a:t>Charts </a:t>
                      </a:r>
                      <a:r>
                        <a:rPr sz="1800" dirty="0">
                          <a:latin typeface="Arial"/>
                          <a:cs typeface="Arial"/>
                        </a:rPr>
                        <a:t>that </a:t>
                      </a:r>
                      <a:r>
                        <a:rPr sz="1800" spc="-65" dirty="0">
                          <a:latin typeface="Arial"/>
                          <a:cs typeface="Arial"/>
                        </a:rPr>
                        <a:t>were </a:t>
                      </a:r>
                      <a:r>
                        <a:rPr sz="1800" spc="-25" dirty="0">
                          <a:latin typeface="Arial"/>
                          <a:cs typeface="Arial"/>
                        </a:rPr>
                        <a:t>in </a:t>
                      </a:r>
                      <a:r>
                        <a:rPr sz="1800" spc="-20" dirty="0">
                          <a:latin typeface="Arial"/>
                          <a:cs typeface="Arial"/>
                        </a:rPr>
                        <a:t>the </a:t>
                      </a:r>
                      <a:r>
                        <a:rPr sz="1800" spc="-75" dirty="0">
                          <a:latin typeface="Arial"/>
                          <a:cs typeface="Arial"/>
                        </a:rPr>
                        <a:t>appendix </a:t>
                      </a:r>
                      <a:r>
                        <a:rPr sz="1800" spc="-65" dirty="0">
                          <a:latin typeface="Arial"/>
                          <a:cs typeface="Arial"/>
                        </a:rPr>
                        <a:t>were </a:t>
                      </a:r>
                      <a:r>
                        <a:rPr sz="1800" spc="-75" dirty="0">
                          <a:latin typeface="Arial"/>
                          <a:cs typeface="Arial"/>
                        </a:rPr>
                        <a:t>embedded </a:t>
                      </a:r>
                      <a:r>
                        <a:rPr sz="1800" spc="15" dirty="0">
                          <a:latin typeface="Arial"/>
                          <a:cs typeface="Arial"/>
                        </a:rPr>
                        <a:t>to</a:t>
                      </a:r>
                      <a:r>
                        <a:rPr sz="1800" spc="-340" dirty="0">
                          <a:latin typeface="Arial"/>
                          <a:cs typeface="Arial"/>
                        </a:rPr>
                        <a:t> </a:t>
                      </a:r>
                      <a:r>
                        <a:rPr sz="1800" spc="-80" dirty="0">
                          <a:latin typeface="Arial"/>
                          <a:cs typeface="Arial"/>
                        </a:rPr>
                        <a:t>appear </a:t>
                      </a:r>
                      <a:r>
                        <a:rPr sz="1800" spc="-30" dirty="0">
                          <a:latin typeface="Arial"/>
                          <a:cs typeface="Arial"/>
                        </a:rPr>
                        <a:t>at  </a:t>
                      </a:r>
                      <a:r>
                        <a:rPr sz="1800" spc="-20" dirty="0">
                          <a:latin typeface="Arial"/>
                          <a:cs typeface="Arial"/>
                        </a:rPr>
                        <a:t>the </a:t>
                      </a:r>
                      <a:r>
                        <a:rPr sz="1800" spc="-50" dirty="0">
                          <a:latin typeface="Arial"/>
                          <a:cs typeface="Arial"/>
                        </a:rPr>
                        <a:t>point-of-use </a:t>
                      </a:r>
                      <a:r>
                        <a:rPr sz="1800" spc="5" dirty="0">
                          <a:latin typeface="Arial"/>
                          <a:cs typeface="Arial"/>
                        </a:rPr>
                        <a:t>with </a:t>
                      </a:r>
                      <a:r>
                        <a:rPr sz="1800" spc="-110" dirty="0">
                          <a:latin typeface="Arial"/>
                          <a:cs typeface="Arial"/>
                        </a:rPr>
                        <a:t>each </a:t>
                      </a:r>
                      <a:r>
                        <a:rPr sz="1800" spc="-75" dirty="0">
                          <a:latin typeface="Arial"/>
                          <a:cs typeface="Arial"/>
                        </a:rPr>
                        <a:t>standard </a:t>
                      </a:r>
                      <a:r>
                        <a:rPr sz="1800" spc="55" dirty="0">
                          <a:latin typeface="Arial"/>
                          <a:cs typeface="Arial"/>
                        </a:rPr>
                        <a:t>it </a:t>
                      </a:r>
                      <a:r>
                        <a:rPr sz="1800" spc="-110" dirty="0">
                          <a:latin typeface="Arial"/>
                          <a:cs typeface="Arial"/>
                        </a:rPr>
                        <a:t>addresses. </a:t>
                      </a:r>
                      <a:r>
                        <a:rPr sz="1800" spc="-50" dirty="0">
                          <a:latin typeface="Arial"/>
                          <a:cs typeface="Arial"/>
                        </a:rPr>
                        <a:t>Illustrations  </a:t>
                      </a:r>
                      <a:r>
                        <a:rPr sz="1800" spc="-85" dirty="0">
                          <a:latin typeface="Arial"/>
                          <a:cs typeface="Arial"/>
                        </a:rPr>
                        <a:t>and</a:t>
                      </a:r>
                      <a:r>
                        <a:rPr sz="1800" spc="-80" dirty="0">
                          <a:latin typeface="Arial"/>
                          <a:cs typeface="Arial"/>
                        </a:rPr>
                        <a:t> </a:t>
                      </a:r>
                      <a:r>
                        <a:rPr sz="1800" spc="-105" dirty="0">
                          <a:latin typeface="Arial"/>
                          <a:cs typeface="Arial"/>
                        </a:rPr>
                        <a:t>examples </a:t>
                      </a:r>
                      <a:r>
                        <a:rPr sz="1800" spc="-65" dirty="0">
                          <a:latin typeface="Arial"/>
                          <a:cs typeface="Arial"/>
                        </a:rPr>
                        <a:t>were</a:t>
                      </a:r>
                      <a:r>
                        <a:rPr sz="1800" spc="-80" dirty="0">
                          <a:latin typeface="Arial"/>
                          <a:cs typeface="Arial"/>
                        </a:rPr>
                        <a:t> </a:t>
                      </a:r>
                      <a:r>
                        <a:rPr sz="1800" spc="-85" dirty="0">
                          <a:latin typeface="Arial"/>
                          <a:cs typeface="Arial"/>
                        </a:rPr>
                        <a:t>added</a:t>
                      </a:r>
                      <a:r>
                        <a:rPr sz="1800" spc="-95" dirty="0">
                          <a:latin typeface="Arial"/>
                          <a:cs typeface="Arial"/>
                        </a:rPr>
                        <a:t> </a:t>
                      </a:r>
                      <a:r>
                        <a:rPr sz="1800" spc="15" dirty="0">
                          <a:latin typeface="Arial"/>
                          <a:cs typeface="Arial"/>
                        </a:rPr>
                        <a:t>to</a:t>
                      </a:r>
                      <a:r>
                        <a:rPr sz="1800" spc="-95" dirty="0">
                          <a:latin typeface="Arial"/>
                          <a:cs typeface="Arial"/>
                        </a:rPr>
                        <a:t> </a:t>
                      </a:r>
                      <a:r>
                        <a:rPr sz="1800" spc="-5" dirty="0">
                          <a:latin typeface="Arial"/>
                          <a:cs typeface="Arial"/>
                        </a:rPr>
                        <a:t>further</a:t>
                      </a:r>
                      <a:r>
                        <a:rPr sz="1800" spc="-85" dirty="0">
                          <a:latin typeface="Arial"/>
                          <a:cs typeface="Arial"/>
                        </a:rPr>
                        <a:t> </a:t>
                      </a:r>
                      <a:r>
                        <a:rPr sz="1800" spc="-40" dirty="0">
                          <a:latin typeface="Arial"/>
                          <a:cs typeface="Arial"/>
                        </a:rPr>
                        <a:t>clarify</a:t>
                      </a:r>
                      <a:r>
                        <a:rPr sz="1800" spc="-80" dirty="0">
                          <a:latin typeface="Arial"/>
                          <a:cs typeface="Arial"/>
                        </a:rPr>
                        <a:t> </a:t>
                      </a:r>
                      <a:r>
                        <a:rPr sz="1800" spc="-20" dirty="0">
                          <a:latin typeface="Arial"/>
                          <a:cs typeface="Arial"/>
                        </a:rPr>
                        <a:t>the</a:t>
                      </a:r>
                      <a:r>
                        <a:rPr sz="1800" spc="-80" dirty="0">
                          <a:latin typeface="Arial"/>
                          <a:cs typeface="Arial"/>
                        </a:rPr>
                        <a:t> meaning</a:t>
                      </a:r>
                      <a:r>
                        <a:rPr sz="1800" spc="-95" dirty="0">
                          <a:latin typeface="Arial"/>
                          <a:cs typeface="Arial"/>
                        </a:rPr>
                        <a:t> </a:t>
                      </a:r>
                      <a:r>
                        <a:rPr sz="1800" spc="-5" dirty="0">
                          <a:latin typeface="Arial"/>
                          <a:cs typeface="Arial"/>
                        </a:rPr>
                        <a:t>of</a:t>
                      </a:r>
                      <a:r>
                        <a:rPr sz="1800" spc="-80" dirty="0">
                          <a:latin typeface="Arial"/>
                          <a:cs typeface="Arial"/>
                        </a:rPr>
                        <a:t> </a:t>
                      </a:r>
                      <a:r>
                        <a:rPr sz="1800" spc="-20" dirty="0">
                          <a:latin typeface="Arial"/>
                          <a:cs typeface="Arial"/>
                        </a:rPr>
                        <a:t>the  </a:t>
                      </a:r>
                      <a:r>
                        <a:rPr sz="1800" spc="-70" dirty="0">
                          <a:latin typeface="Arial"/>
                          <a:cs typeface="Arial"/>
                        </a:rPr>
                        <a:t>standard.</a:t>
                      </a:r>
                      <a:endParaRPr sz="1800">
                        <a:latin typeface="Arial"/>
                        <a:cs typeface="Arial"/>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50" dirty="0"/>
              <a:t> </a:t>
            </a:r>
            <a:r>
              <a:rPr dirty="0"/>
              <a:t>the  </a:t>
            </a:r>
            <a:r>
              <a:rPr spc="-5" dirty="0"/>
              <a:t>Mathematics</a:t>
            </a:r>
            <a:r>
              <a:rPr spc="-40" dirty="0"/>
              <a:t> </a:t>
            </a:r>
            <a:r>
              <a:rPr dirty="0"/>
              <a:t>Standards</a:t>
            </a:r>
          </a:p>
        </p:txBody>
      </p:sp>
      <p:sp>
        <p:nvSpPr>
          <p:cNvPr id="3" name="object 3"/>
          <p:cNvSpPr/>
          <p:nvPr/>
        </p:nvSpPr>
        <p:spPr>
          <a:xfrm>
            <a:off x="2362200" y="1523974"/>
            <a:ext cx="6324600" cy="504190"/>
          </a:xfrm>
          <a:custGeom>
            <a:avLst/>
            <a:gdLst/>
            <a:ahLst/>
            <a:cxnLst/>
            <a:rect l="l" t="t" r="r" b="b"/>
            <a:pathLst>
              <a:path w="6324600" h="504189">
                <a:moveTo>
                  <a:pt x="0" y="503961"/>
                </a:moveTo>
                <a:lnTo>
                  <a:pt x="6324600" y="503961"/>
                </a:lnTo>
                <a:lnTo>
                  <a:pt x="6324600" y="0"/>
                </a:lnTo>
                <a:lnTo>
                  <a:pt x="0" y="0"/>
                </a:lnTo>
                <a:lnTo>
                  <a:pt x="0" y="503961"/>
                </a:lnTo>
                <a:close/>
              </a:path>
            </a:pathLst>
          </a:custGeom>
          <a:solidFill>
            <a:srgbClr val="4F81BC"/>
          </a:solidFill>
        </p:spPr>
        <p:txBody>
          <a:bodyPr wrap="square" lIns="0" tIns="0" rIns="0" bIns="0" rtlCol="0"/>
          <a:lstStyle/>
          <a:p>
            <a:endParaRPr/>
          </a:p>
        </p:txBody>
      </p:sp>
      <p:sp>
        <p:nvSpPr>
          <p:cNvPr id="4" name="object 4"/>
          <p:cNvSpPr/>
          <p:nvPr/>
        </p:nvSpPr>
        <p:spPr>
          <a:xfrm>
            <a:off x="146050" y="1524000"/>
            <a:ext cx="8547100" cy="0"/>
          </a:xfrm>
          <a:custGeom>
            <a:avLst/>
            <a:gdLst/>
            <a:ahLst/>
            <a:cxnLst/>
            <a:rect l="l" t="t" r="r" b="b"/>
            <a:pathLst>
              <a:path w="8547100">
                <a:moveTo>
                  <a:pt x="0" y="0"/>
                </a:moveTo>
                <a:lnTo>
                  <a:pt x="8547100" y="0"/>
                </a:lnTo>
              </a:path>
            </a:pathLst>
          </a:custGeom>
          <a:ln w="12700">
            <a:solidFill>
              <a:srgbClr val="FFFFFF"/>
            </a:solidFill>
          </a:ln>
        </p:spPr>
        <p:txBody>
          <a:bodyPr wrap="square" lIns="0" tIns="0" rIns="0" bIns="0" rtlCol="0"/>
          <a:lstStyle/>
          <a:p>
            <a:endParaRPr/>
          </a:p>
        </p:txBody>
      </p:sp>
      <p:sp>
        <p:nvSpPr>
          <p:cNvPr id="5" name="object 5"/>
          <p:cNvSpPr/>
          <p:nvPr/>
        </p:nvSpPr>
        <p:spPr>
          <a:xfrm>
            <a:off x="146050" y="6280150"/>
            <a:ext cx="8547100" cy="0"/>
          </a:xfrm>
          <a:custGeom>
            <a:avLst/>
            <a:gdLst/>
            <a:ahLst/>
            <a:cxnLst/>
            <a:rect l="l" t="t" r="r" b="b"/>
            <a:pathLst>
              <a:path w="8547100">
                <a:moveTo>
                  <a:pt x="0" y="0"/>
                </a:moveTo>
                <a:lnTo>
                  <a:pt x="8547100" y="0"/>
                </a:lnTo>
              </a:path>
            </a:pathLst>
          </a:custGeom>
          <a:ln w="12700">
            <a:solidFill>
              <a:srgbClr val="FFFFFF"/>
            </a:solidFill>
          </a:ln>
        </p:spPr>
        <p:txBody>
          <a:bodyPr wrap="square" lIns="0" tIns="0" rIns="0" bIns="0" rtlCol="0"/>
          <a:lstStyle/>
          <a:p>
            <a:endParaRPr/>
          </a:p>
        </p:txBody>
      </p:sp>
      <p:graphicFrame>
        <p:nvGraphicFramePr>
          <p:cNvPr id="6" name="object 6"/>
          <p:cNvGraphicFramePr>
            <a:graphicFrameLocks noGrp="1"/>
          </p:cNvGraphicFramePr>
          <p:nvPr/>
        </p:nvGraphicFramePr>
        <p:xfrm>
          <a:off x="146050" y="1493647"/>
          <a:ext cx="8534400" cy="4785995"/>
        </p:xfrm>
        <a:graphic>
          <a:graphicData uri="http://schemas.openxmlformats.org/drawingml/2006/table">
            <a:tbl>
              <a:tblPr firstRow="1" bandRow="1">
                <a:tableStyleId>{2D5ABB26-0587-4C30-8999-92F81FD0307C}</a:tableStyleId>
              </a:tblPr>
              <a:tblGrid>
                <a:gridCol w="22098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534035">
                <a:tc>
                  <a:txBody>
                    <a:bodyPr/>
                    <a:lstStyle/>
                    <a:p>
                      <a:pPr marL="74295">
                        <a:lnSpc>
                          <a:spcPct val="100000"/>
                        </a:lnSpc>
                        <a:spcBef>
                          <a:spcPts val="140"/>
                        </a:spcBef>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5"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ct val="100000"/>
                        </a:lnSpc>
                        <a:spcBef>
                          <a:spcPts val="15"/>
                        </a:spcBef>
                      </a:pPr>
                      <a:r>
                        <a:rPr sz="1600" b="1" spc="-15" dirty="0">
                          <a:solidFill>
                            <a:srgbClr val="FFFFFF"/>
                          </a:solidFill>
                          <a:latin typeface="Trebuchet MS"/>
                          <a:cs typeface="Trebuchet MS"/>
                        </a:rPr>
                        <a:t>Math</a:t>
                      </a:r>
                      <a:r>
                        <a:rPr sz="1600" b="1" spc="-125" dirty="0">
                          <a:solidFill>
                            <a:srgbClr val="FFFFFF"/>
                          </a:solidFill>
                          <a:latin typeface="Trebuchet MS"/>
                          <a:cs typeface="Trebuchet MS"/>
                        </a:rPr>
                        <a:t> </a:t>
                      </a:r>
                      <a:r>
                        <a:rPr sz="1600" b="1" spc="-85" dirty="0">
                          <a:solidFill>
                            <a:srgbClr val="FFFFFF"/>
                          </a:solidFill>
                          <a:latin typeface="Trebuchet MS"/>
                          <a:cs typeface="Trebuchet MS"/>
                        </a:rPr>
                        <a:t>Standards</a:t>
                      </a:r>
                      <a:endParaRPr sz="1600">
                        <a:latin typeface="Trebuchet MS"/>
                        <a:cs typeface="Trebuchet MS"/>
                      </a:endParaRPr>
                    </a:p>
                  </a:txBody>
                  <a:tcPr marL="0" marR="0" marT="17780" marB="0">
                    <a:lnL w="12700">
                      <a:solidFill>
                        <a:srgbClr val="FFFFFF"/>
                      </a:solidFill>
                      <a:prstDash val="solid"/>
                    </a:lnL>
                    <a:lnR w="12700">
                      <a:solidFill>
                        <a:srgbClr val="FFFFFF"/>
                      </a:solidFill>
                      <a:prstDash val="solid"/>
                    </a:lnR>
                    <a:lnB w="38100">
                      <a:solidFill>
                        <a:srgbClr val="FFFFFF"/>
                      </a:solidFill>
                      <a:prstDash val="solid"/>
                    </a:lnB>
                    <a:solidFill>
                      <a:srgbClr val="4F81BC"/>
                    </a:solidFill>
                  </a:tcPr>
                </a:tc>
                <a:tc>
                  <a:txBody>
                    <a:bodyPr/>
                    <a:lstStyle/>
                    <a:p>
                      <a:pPr marL="74930">
                        <a:lnSpc>
                          <a:spcPct val="100000"/>
                        </a:lnSpc>
                        <a:spcBef>
                          <a:spcPts val="150"/>
                        </a:spcBef>
                      </a:pPr>
                      <a:r>
                        <a:rPr sz="1600" b="1" spc="-85" dirty="0">
                          <a:solidFill>
                            <a:srgbClr val="FFFFFF"/>
                          </a:solidFill>
                          <a:latin typeface="Trebuchet MS"/>
                          <a:cs typeface="Trebuchet MS"/>
                        </a:rPr>
                        <a:t>Rationale/Example</a:t>
                      </a:r>
                      <a:endParaRPr sz="1600">
                        <a:latin typeface="Trebuchet MS"/>
                        <a:cs typeface="Trebuchet MS"/>
                      </a:endParaRPr>
                    </a:p>
                  </a:txBody>
                  <a:tcPr marL="0" marR="0" marT="19050" marB="0">
                    <a:lnL w="12700">
                      <a:solidFill>
                        <a:srgbClr val="FFFFFF"/>
                      </a:solidFill>
                      <a:prstDash val="solid"/>
                    </a:lnL>
                    <a:lnR w="12700">
                      <a:solidFill>
                        <a:srgbClr val="FFFFFF"/>
                      </a:solidFill>
                      <a:prstDash val="solid"/>
                    </a:lnR>
                    <a:lnB w="38100">
                      <a:solidFill>
                        <a:srgbClr val="FFFFFF"/>
                      </a:solidFill>
                      <a:prstDash val="solid"/>
                    </a:lnB>
                  </a:tcPr>
                </a:tc>
                <a:extLst>
                  <a:ext uri="{0D108BD9-81ED-4DB2-BD59-A6C34878D82A}">
                    <a16:rowId xmlns:a16="http://schemas.microsoft.com/office/drawing/2014/main" val="10000"/>
                  </a:ext>
                </a:extLst>
              </a:tr>
              <a:tr h="4251960">
                <a:tc>
                  <a:txBody>
                    <a:bodyPr/>
                    <a:lstStyle/>
                    <a:p>
                      <a:pPr>
                        <a:lnSpc>
                          <a:spcPct val="100000"/>
                        </a:lnSpc>
                        <a:spcBef>
                          <a:spcPts val="30"/>
                        </a:spcBef>
                      </a:pPr>
                      <a:endParaRPr sz="1750">
                        <a:latin typeface="Times New Roman"/>
                        <a:cs typeface="Times New Roman"/>
                      </a:endParaRPr>
                    </a:p>
                    <a:p>
                      <a:pPr marL="74295" marR="217804">
                        <a:lnSpc>
                          <a:spcPct val="100000"/>
                        </a:lnSpc>
                      </a:pPr>
                      <a:r>
                        <a:rPr sz="1800" b="1" spc="-125" dirty="0">
                          <a:solidFill>
                            <a:srgbClr val="FFFFFF"/>
                          </a:solidFill>
                          <a:latin typeface="Trebuchet MS"/>
                          <a:cs typeface="Trebuchet MS"/>
                        </a:rPr>
                        <a:t>Listed </a:t>
                      </a:r>
                      <a:r>
                        <a:rPr sz="1800" b="1" spc="-110" dirty="0">
                          <a:solidFill>
                            <a:srgbClr val="FFFFFF"/>
                          </a:solidFill>
                          <a:latin typeface="Trebuchet MS"/>
                          <a:cs typeface="Trebuchet MS"/>
                        </a:rPr>
                        <a:t>the </a:t>
                      </a:r>
                      <a:r>
                        <a:rPr sz="1800" b="1" spc="-85" dirty="0">
                          <a:solidFill>
                            <a:srgbClr val="FFFFFF"/>
                          </a:solidFill>
                          <a:latin typeface="Trebuchet MS"/>
                          <a:cs typeface="Trebuchet MS"/>
                        </a:rPr>
                        <a:t>High  </a:t>
                      </a:r>
                      <a:r>
                        <a:rPr sz="1800" b="1" spc="-90" dirty="0">
                          <a:solidFill>
                            <a:srgbClr val="FFFFFF"/>
                          </a:solidFill>
                          <a:latin typeface="Trebuchet MS"/>
                          <a:cs typeface="Trebuchet MS"/>
                        </a:rPr>
                        <a:t>School Standards</a:t>
                      </a:r>
                      <a:r>
                        <a:rPr sz="1800" b="1" spc="-275" dirty="0">
                          <a:solidFill>
                            <a:srgbClr val="FFFFFF"/>
                          </a:solidFill>
                          <a:latin typeface="Trebuchet MS"/>
                          <a:cs typeface="Trebuchet MS"/>
                        </a:rPr>
                        <a:t> </a:t>
                      </a:r>
                      <a:r>
                        <a:rPr sz="1800" b="1" spc="-100" dirty="0">
                          <a:solidFill>
                            <a:srgbClr val="FFFFFF"/>
                          </a:solidFill>
                          <a:latin typeface="Trebuchet MS"/>
                          <a:cs typeface="Trebuchet MS"/>
                        </a:rPr>
                        <a:t>by  </a:t>
                      </a:r>
                      <a:r>
                        <a:rPr sz="1800" b="1" spc="-114" dirty="0">
                          <a:solidFill>
                            <a:srgbClr val="FFFFFF"/>
                          </a:solidFill>
                          <a:latin typeface="Trebuchet MS"/>
                          <a:cs typeface="Trebuchet MS"/>
                        </a:rPr>
                        <a:t>course</a:t>
                      </a:r>
                      <a:endParaRPr sz="1800">
                        <a:latin typeface="Trebuchet MS"/>
                        <a:cs typeface="Trebuchet MS"/>
                      </a:endParaRPr>
                    </a:p>
                    <a:p>
                      <a:pPr>
                        <a:lnSpc>
                          <a:spcPct val="100000"/>
                        </a:lnSpc>
                      </a:pPr>
                      <a:endParaRPr sz="1800">
                        <a:latin typeface="Times New Roman"/>
                        <a:cs typeface="Times New Roman"/>
                      </a:endParaRPr>
                    </a:p>
                    <a:p>
                      <a:pPr>
                        <a:lnSpc>
                          <a:spcPct val="100000"/>
                        </a:lnSpc>
                        <a:spcBef>
                          <a:spcPts val="10"/>
                        </a:spcBef>
                      </a:pPr>
                      <a:endParaRPr sz="1950">
                        <a:latin typeface="Times New Roman"/>
                        <a:cs typeface="Times New Roman"/>
                      </a:endParaRPr>
                    </a:p>
                    <a:p>
                      <a:pPr marL="74295" marR="93980">
                        <a:lnSpc>
                          <a:spcPct val="100000"/>
                        </a:lnSpc>
                        <a:spcBef>
                          <a:spcPts val="5"/>
                        </a:spcBef>
                      </a:pPr>
                      <a:r>
                        <a:rPr sz="1800" b="1" spc="-85" dirty="0">
                          <a:solidFill>
                            <a:srgbClr val="FFFFFF"/>
                          </a:solidFill>
                          <a:latin typeface="Trebuchet MS"/>
                          <a:cs typeface="Trebuchet MS"/>
                        </a:rPr>
                        <a:t>Added </a:t>
                      </a:r>
                      <a:r>
                        <a:rPr sz="1800" b="1" spc="-135" dirty="0">
                          <a:solidFill>
                            <a:srgbClr val="FFFFFF"/>
                          </a:solidFill>
                          <a:latin typeface="Trebuchet MS"/>
                          <a:cs typeface="Trebuchet MS"/>
                        </a:rPr>
                        <a:t>coherence  </a:t>
                      </a:r>
                      <a:r>
                        <a:rPr sz="1800" b="1" spc="-95" dirty="0">
                          <a:solidFill>
                            <a:srgbClr val="FFFFFF"/>
                          </a:solidFill>
                          <a:latin typeface="Trebuchet MS"/>
                          <a:cs typeface="Trebuchet MS"/>
                        </a:rPr>
                        <a:t>links </a:t>
                      </a:r>
                      <a:r>
                        <a:rPr sz="1800" b="1" spc="-80" dirty="0">
                          <a:solidFill>
                            <a:srgbClr val="FFFFFF"/>
                          </a:solidFill>
                          <a:latin typeface="Trebuchet MS"/>
                          <a:cs typeface="Trebuchet MS"/>
                        </a:rPr>
                        <a:t>to </a:t>
                      </a:r>
                      <a:r>
                        <a:rPr sz="1800" b="1" spc="-105" dirty="0">
                          <a:solidFill>
                            <a:srgbClr val="FFFFFF"/>
                          </a:solidFill>
                          <a:latin typeface="Trebuchet MS"/>
                          <a:cs typeface="Trebuchet MS"/>
                        </a:rPr>
                        <a:t>the</a:t>
                      </a:r>
                      <a:r>
                        <a:rPr sz="1800" b="1" spc="-355" dirty="0">
                          <a:solidFill>
                            <a:srgbClr val="FFFFFF"/>
                          </a:solidFill>
                          <a:latin typeface="Trebuchet MS"/>
                          <a:cs typeface="Trebuchet MS"/>
                        </a:rPr>
                        <a:t> </a:t>
                      </a:r>
                      <a:r>
                        <a:rPr sz="1800" b="1" spc="-90" dirty="0">
                          <a:solidFill>
                            <a:srgbClr val="FFFFFF"/>
                          </a:solidFill>
                          <a:latin typeface="Trebuchet MS"/>
                          <a:cs typeface="Trebuchet MS"/>
                        </a:rPr>
                        <a:t>standards  </a:t>
                      </a:r>
                      <a:r>
                        <a:rPr sz="1800" b="1" spc="-105" dirty="0">
                          <a:solidFill>
                            <a:srgbClr val="FFFFFF"/>
                          </a:solidFill>
                          <a:latin typeface="Trebuchet MS"/>
                          <a:cs typeface="Trebuchet MS"/>
                        </a:rPr>
                        <a:t>document</a:t>
                      </a:r>
                      <a:endParaRPr sz="1800">
                        <a:latin typeface="Trebuchet MS"/>
                        <a:cs typeface="Trebuchet MS"/>
                      </a:endParaRPr>
                    </a:p>
                    <a:p>
                      <a:pPr>
                        <a:lnSpc>
                          <a:spcPct val="100000"/>
                        </a:lnSpc>
                      </a:pPr>
                      <a:endParaRPr sz="1800">
                        <a:latin typeface="Times New Roman"/>
                        <a:cs typeface="Times New Roman"/>
                      </a:endParaRPr>
                    </a:p>
                    <a:p>
                      <a:pPr>
                        <a:lnSpc>
                          <a:spcPct val="100000"/>
                        </a:lnSpc>
                        <a:spcBef>
                          <a:spcPts val="5"/>
                        </a:spcBef>
                      </a:pPr>
                      <a:endParaRPr sz="1950">
                        <a:latin typeface="Times New Roman"/>
                        <a:cs typeface="Times New Roman"/>
                      </a:endParaRPr>
                    </a:p>
                    <a:p>
                      <a:pPr marL="74295" marR="64769">
                        <a:lnSpc>
                          <a:spcPct val="100000"/>
                        </a:lnSpc>
                        <a:spcBef>
                          <a:spcPts val="5"/>
                        </a:spcBef>
                      </a:pPr>
                      <a:r>
                        <a:rPr sz="1800" b="1" spc="-85" dirty="0">
                          <a:solidFill>
                            <a:srgbClr val="FFFFFF"/>
                          </a:solidFill>
                          <a:latin typeface="Trebuchet MS"/>
                          <a:cs typeface="Trebuchet MS"/>
                        </a:rPr>
                        <a:t>Added </a:t>
                      </a:r>
                      <a:r>
                        <a:rPr sz="1800" b="1" spc="-105" dirty="0">
                          <a:solidFill>
                            <a:srgbClr val="FFFFFF"/>
                          </a:solidFill>
                          <a:latin typeface="Trebuchet MS"/>
                          <a:cs typeface="Trebuchet MS"/>
                        </a:rPr>
                        <a:t>Grade-  </a:t>
                      </a:r>
                      <a:r>
                        <a:rPr sz="1800" b="1" spc="-100" dirty="0">
                          <a:solidFill>
                            <a:srgbClr val="FFFFFF"/>
                          </a:solidFill>
                          <a:latin typeface="Trebuchet MS"/>
                          <a:cs typeface="Trebuchet MS"/>
                        </a:rPr>
                        <a:t>level/Course </a:t>
                      </a:r>
                      <a:r>
                        <a:rPr sz="1800" b="1" spc="-120" dirty="0">
                          <a:solidFill>
                            <a:srgbClr val="FFFFFF"/>
                          </a:solidFill>
                          <a:latin typeface="Trebuchet MS"/>
                          <a:cs typeface="Trebuchet MS"/>
                        </a:rPr>
                        <a:t>specific  </a:t>
                      </a:r>
                      <a:r>
                        <a:rPr sz="1800" b="1" spc="-100" dirty="0">
                          <a:solidFill>
                            <a:srgbClr val="FFFFFF"/>
                          </a:solidFill>
                          <a:latin typeface="Trebuchet MS"/>
                          <a:cs typeface="Trebuchet MS"/>
                        </a:rPr>
                        <a:t>introductions </a:t>
                      </a:r>
                      <a:r>
                        <a:rPr sz="1800" b="1" spc="-90" dirty="0">
                          <a:solidFill>
                            <a:srgbClr val="FFFFFF"/>
                          </a:solidFill>
                          <a:latin typeface="Trebuchet MS"/>
                          <a:cs typeface="Trebuchet MS"/>
                        </a:rPr>
                        <a:t>into</a:t>
                      </a:r>
                      <a:r>
                        <a:rPr sz="1800" b="1" spc="-275" dirty="0">
                          <a:solidFill>
                            <a:srgbClr val="FFFFFF"/>
                          </a:solidFill>
                          <a:latin typeface="Trebuchet MS"/>
                          <a:cs typeface="Trebuchet MS"/>
                        </a:rPr>
                        <a:t> </a:t>
                      </a:r>
                      <a:r>
                        <a:rPr sz="1800" b="1" spc="-110" dirty="0">
                          <a:solidFill>
                            <a:srgbClr val="FFFFFF"/>
                          </a:solidFill>
                          <a:latin typeface="Trebuchet MS"/>
                          <a:cs typeface="Trebuchet MS"/>
                        </a:rPr>
                        <a:t>the  </a:t>
                      </a:r>
                      <a:r>
                        <a:rPr sz="1800" b="1" spc="-90" dirty="0">
                          <a:solidFill>
                            <a:srgbClr val="FFFFFF"/>
                          </a:solidFill>
                          <a:latin typeface="Trebuchet MS"/>
                          <a:cs typeface="Trebuchet MS"/>
                        </a:rPr>
                        <a:t>standards</a:t>
                      </a:r>
                      <a:r>
                        <a:rPr sz="1800" b="1" spc="-190" dirty="0">
                          <a:solidFill>
                            <a:srgbClr val="FFFFFF"/>
                          </a:solidFill>
                          <a:latin typeface="Trebuchet MS"/>
                          <a:cs typeface="Trebuchet MS"/>
                        </a:rPr>
                        <a:t> </a:t>
                      </a:r>
                      <a:r>
                        <a:rPr sz="1800" b="1" spc="-105" dirty="0">
                          <a:solidFill>
                            <a:srgbClr val="FFFFFF"/>
                          </a:solidFill>
                          <a:latin typeface="Trebuchet MS"/>
                          <a:cs typeface="Trebuchet MS"/>
                        </a:rPr>
                        <a:t>document</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solidFill>
                      <a:srgbClr val="4F81BC"/>
                    </a:solidFill>
                  </a:tcPr>
                </a:tc>
                <a:tc>
                  <a:txBody>
                    <a:bodyPr/>
                    <a:lstStyle/>
                    <a:p>
                      <a:pPr>
                        <a:lnSpc>
                          <a:spcPct val="100000"/>
                        </a:lnSpc>
                        <a:spcBef>
                          <a:spcPts val="30"/>
                        </a:spcBef>
                      </a:pPr>
                      <a:endParaRPr sz="1750">
                        <a:latin typeface="Times New Roman"/>
                        <a:cs typeface="Times New Roman"/>
                      </a:endParaRPr>
                    </a:p>
                    <a:p>
                      <a:pPr marL="74930" marR="107314" algn="just">
                        <a:lnSpc>
                          <a:spcPct val="100000"/>
                        </a:lnSpc>
                      </a:pPr>
                      <a:r>
                        <a:rPr sz="1800" spc="-130" dirty="0">
                          <a:latin typeface="Arial"/>
                          <a:cs typeface="Arial"/>
                        </a:rPr>
                        <a:t>The </a:t>
                      </a:r>
                      <a:r>
                        <a:rPr sz="1800" spc="-70" dirty="0">
                          <a:latin typeface="Arial"/>
                          <a:cs typeface="Arial"/>
                        </a:rPr>
                        <a:t>high </a:t>
                      </a:r>
                      <a:r>
                        <a:rPr sz="1800" spc="-85" dirty="0">
                          <a:latin typeface="Arial"/>
                          <a:cs typeface="Arial"/>
                        </a:rPr>
                        <a:t>school </a:t>
                      </a:r>
                      <a:r>
                        <a:rPr sz="1800" spc="-114" dirty="0">
                          <a:latin typeface="Arial"/>
                          <a:cs typeface="Arial"/>
                        </a:rPr>
                        <a:t>courses </a:t>
                      </a:r>
                      <a:r>
                        <a:rPr sz="1800" spc="-85" dirty="0">
                          <a:latin typeface="Arial"/>
                          <a:cs typeface="Arial"/>
                        </a:rPr>
                        <a:t>are </a:t>
                      </a:r>
                      <a:r>
                        <a:rPr sz="1800" spc="-45" dirty="0">
                          <a:latin typeface="Arial"/>
                          <a:cs typeface="Arial"/>
                        </a:rPr>
                        <a:t>now </a:t>
                      </a:r>
                      <a:r>
                        <a:rPr sz="1800" spc="-50" dirty="0">
                          <a:latin typeface="Arial"/>
                          <a:cs typeface="Arial"/>
                        </a:rPr>
                        <a:t>listed </a:t>
                      </a:r>
                      <a:r>
                        <a:rPr sz="1800" spc="-30" dirty="0">
                          <a:latin typeface="Arial"/>
                          <a:cs typeface="Arial"/>
                        </a:rPr>
                        <a:t>in </a:t>
                      </a:r>
                      <a:r>
                        <a:rPr sz="1800" spc="-20" dirty="0">
                          <a:latin typeface="Arial"/>
                          <a:cs typeface="Arial"/>
                        </a:rPr>
                        <a:t>the </a:t>
                      </a:r>
                      <a:r>
                        <a:rPr sz="1800" spc="-105" dirty="0">
                          <a:latin typeface="Arial"/>
                          <a:cs typeface="Arial"/>
                        </a:rPr>
                        <a:t>Standards </a:t>
                      </a:r>
                      <a:r>
                        <a:rPr sz="1800" spc="-60" dirty="0">
                          <a:latin typeface="Arial"/>
                          <a:cs typeface="Arial"/>
                        </a:rPr>
                        <a:t>document  </a:t>
                      </a:r>
                      <a:r>
                        <a:rPr sz="1800" spc="-80" dirty="0">
                          <a:latin typeface="Arial"/>
                          <a:cs typeface="Arial"/>
                        </a:rPr>
                        <a:t>by </a:t>
                      </a:r>
                      <a:r>
                        <a:rPr sz="1800" spc="-100" dirty="0">
                          <a:latin typeface="Arial"/>
                          <a:cs typeface="Arial"/>
                        </a:rPr>
                        <a:t>course </a:t>
                      </a:r>
                      <a:r>
                        <a:rPr sz="1800" spc="-90" dirty="0">
                          <a:latin typeface="Arial"/>
                          <a:cs typeface="Arial"/>
                        </a:rPr>
                        <a:t>(Algebra </a:t>
                      </a:r>
                      <a:r>
                        <a:rPr sz="1800" spc="-50" dirty="0">
                          <a:latin typeface="Arial"/>
                          <a:cs typeface="Arial"/>
                        </a:rPr>
                        <a:t>I, </a:t>
                      </a:r>
                      <a:r>
                        <a:rPr sz="1800" spc="-85" dirty="0">
                          <a:latin typeface="Arial"/>
                          <a:cs typeface="Arial"/>
                        </a:rPr>
                        <a:t>Geometry, </a:t>
                      </a:r>
                      <a:r>
                        <a:rPr sz="1800" spc="-90" dirty="0">
                          <a:latin typeface="Arial"/>
                          <a:cs typeface="Arial"/>
                        </a:rPr>
                        <a:t>Algebra </a:t>
                      </a:r>
                      <a:r>
                        <a:rPr sz="1800" spc="-50" dirty="0">
                          <a:latin typeface="Arial"/>
                          <a:cs typeface="Arial"/>
                        </a:rPr>
                        <a:t>II) </a:t>
                      </a:r>
                      <a:r>
                        <a:rPr sz="1800" spc="5" dirty="0">
                          <a:latin typeface="Arial"/>
                          <a:cs typeface="Arial"/>
                        </a:rPr>
                        <a:t>with </a:t>
                      </a:r>
                      <a:r>
                        <a:rPr sz="1800" spc="-20" dirty="0">
                          <a:latin typeface="Arial"/>
                          <a:cs typeface="Arial"/>
                        </a:rPr>
                        <a:t>the </a:t>
                      </a:r>
                      <a:r>
                        <a:rPr sz="1800" spc="-90" dirty="0">
                          <a:latin typeface="Arial"/>
                          <a:cs typeface="Arial"/>
                        </a:rPr>
                        <a:t>standards</a:t>
                      </a:r>
                      <a:r>
                        <a:rPr sz="1800" spc="-305" dirty="0">
                          <a:latin typeface="Arial"/>
                          <a:cs typeface="Arial"/>
                        </a:rPr>
                        <a:t> </a:t>
                      </a:r>
                      <a:r>
                        <a:rPr sz="1800" dirty="0">
                          <a:latin typeface="Arial"/>
                          <a:cs typeface="Arial"/>
                        </a:rPr>
                        <a:t>that  </a:t>
                      </a:r>
                      <a:r>
                        <a:rPr sz="1800" spc="-114" dirty="0">
                          <a:latin typeface="Arial"/>
                          <a:cs typeface="Arial"/>
                        </a:rPr>
                        <a:t>make </a:t>
                      </a:r>
                      <a:r>
                        <a:rPr sz="1800" spc="-60" dirty="0">
                          <a:latin typeface="Arial"/>
                          <a:cs typeface="Arial"/>
                        </a:rPr>
                        <a:t>up </a:t>
                      </a:r>
                      <a:r>
                        <a:rPr sz="1800" spc="-20" dirty="0">
                          <a:latin typeface="Arial"/>
                          <a:cs typeface="Arial"/>
                        </a:rPr>
                        <a:t>the</a:t>
                      </a:r>
                      <a:r>
                        <a:rPr sz="1800" spc="-105" dirty="0">
                          <a:latin typeface="Arial"/>
                          <a:cs typeface="Arial"/>
                        </a:rPr>
                        <a:t> </a:t>
                      </a:r>
                      <a:r>
                        <a:rPr sz="1800" spc="-90" dirty="0">
                          <a:latin typeface="Arial"/>
                          <a:cs typeface="Arial"/>
                        </a:rPr>
                        <a:t>course.</a:t>
                      </a:r>
                      <a:endParaRPr sz="1800">
                        <a:latin typeface="Arial"/>
                        <a:cs typeface="Arial"/>
                      </a:endParaRPr>
                    </a:p>
                    <a:p>
                      <a:pPr>
                        <a:lnSpc>
                          <a:spcPct val="100000"/>
                        </a:lnSpc>
                      </a:pPr>
                      <a:endParaRPr sz="1800">
                        <a:latin typeface="Times New Roman"/>
                        <a:cs typeface="Times New Roman"/>
                      </a:endParaRPr>
                    </a:p>
                    <a:p>
                      <a:pPr>
                        <a:lnSpc>
                          <a:spcPct val="100000"/>
                        </a:lnSpc>
                        <a:spcBef>
                          <a:spcPts val="10"/>
                        </a:spcBef>
                      </a:pPr>
                      <a:endParaRPr sz="1950">
                        <a:latin typeface="Times New Roman"/>
                        <a:cs typeface="Times New Roman"/>
                      </a:endParaRPr>
                    </a:p>
                    <a:p>
                      <a:pPr marL="74930" marR="212725">
                        <a:lnSpc>
                          <a:spcPct val="100000"/>
                        </a:lnSpc>
                        <a:spcBef>
                          <a:spcPts val="5"/>
                        </a:spcBef>
                      </a:pPr>
                      <a:r>
                        <a:rPr sz="1800" spc="-110" dirty="0">
                          <a:latin typeface="Arial"/>
                          <a:cs typeface="Arial"/>
                        </a:rPr>
                        <a:t>Coherence </a:t>
                      </a:r>
                      <a:r>
                        <a:rPr sz="1800" spc="-100" dirty="0">
                          <a:latin typeface="Arial"/>
                          <a:cs typeface="Arial"/>
                        </a:rPr>
                        <a:t>linkages </a:t>
                      </a:r>
                      <a:r>
                        <a:rPr sz="1800" spc="-70" dirty="0">
                          <a:latin typeface="Arial"/>
                          <a:cs typeface="Arial"/>
                        </a:rPr>
                        <a:t>connect </a:t>
                      </a:r>
                      <a:r>
                        <a:rPr sz="1800" spc="-90" dirty="0">
                          <a:latin typeface="Arial"/>
                          <a:cs typeface="Arial"/>
                        </a:rPr>
                        <a:t>standards </a:t>
                      </a:r>
                      <a:r>
                        <a:rPr sz="1800" spc="-75" dirty="0">
                          <a:latin typeface="Arial"/>
                          <a:cs typeface="Arial"/>
                        </a:rPr>
                        <a:t>one </a:t>
                      </a:r>
                      <a:r>
                        <a:rPr sz="1800" spc="-95" dirty="0">
                          <a:latin typeface="Arial"/>
                          <a:cs typeface="Arial"/>
                        </a:rPr>
                        <a:t>grade </a:t>
                      </a:r>
                      <a:r>
                        <a:rPr sz="1800" spc="-60" dirty="0">
                          <a:latin typeface="Arial"/>
                          <a:cs typeface="Arial"/>
                        </a:rPr>
                        <a:t>level </a:t>
                      </a:r>
                      <a:r>
                        <a:rPr sz="1800" spc="-40" dirty="0">
                          <a:latin typeface="Arial"/>
                          <a:cs typeface="Arial"/>
                        </a:rPr>
                        <a:t>forward  </a:t>
                      </a:r>
                      <a:r>
                        <a:rPr sz="1800" spc="-20" dirty="0">
                          <a:latin typeface="Arial"/>
                          <a:cs typeface="Arial"/>
                        </a:rPr>
                        <a:t>and/or </a:t>
                      </a:r>
                      <a:r>
                        <a:rPr sz="1800" spc="-110" dirty="0">
                          <a:latin typeface="Arial"/>
                          <a:cs typeface="Arial"/>
                        </a:rPr>
                        <a:t>back </a:t>
                      </a:r>
                      <a:r>
                        <a:rPr sz="1800" spc="15" dirty="0">
                          <a:latin typeface="Arial"/>
                          <a:cs typeface="Arial"/>
                        </a:rPr>
                        <a:t>to </a:t>
                      </a:r>
                      <a:r>
                        <a:rPr sz="1800" spc="-20" dirty="0">
                          <a:latin typeface="Arial"/>
                          <a:cs typeface="Arial"/>
                        </a:rPr>
                        <a:t>the </a:t>
                      </a:r>
                      <a:r>
                        <a:rPr sz="1800" spc="-75" dirty="0">
                          <a:latin typeface="Arial"/>
                          <a:cs typeface="Arial"/>
                        </a:rPr>
                        <a:t>concept </a:t>
                      </a:r>
                      <a:r>
                        <a:rPr sz="1800" spc="-95" dirty="0">
                          <a:latin typeface="Arial"/>
                          <a:cs typeface="Arial"/>
                        </a:rPr>
                        <a:t>addressed. </a:t>
                      </a:r>
                      <a:r>
                        <a:rPr sz="1800" spc="-55" dirty="0">
                          <a:latin typeface="Arial"/>
                          <a:cs typeface="Arial"/>
                        </a:rPr>
                        <a:t>Further </a:t>
                      </a:r>
                      <a:r>
                        <a:rPr sz="1800" spc="-70" dirty="0">
                          <a:latin typeface="Arial"/>
                          <a:cs typeface="Arial"/>
                        </a:rPr>
                        <a:t>links </a:t>
                      </a:r>
                      <a:r>
                        <a:rPr sz="1800" spc="-85" dirty="0">
                          <a:latin typeface="Arial"/>
                          <a:cs typeface="Arial"/>
                        </a:rPr>
                        <a:t>are</a:t>
                      </a:r>
                      <a:r>
                        <a:rPr sz="1800" spc="-355" dirty="0">
                          <a:latin typeface="Arial"/>
                          <a:cs typeface="Arial"/>
                        </a:rPr>
                        <a:t> </a:t>
                      </a:r>
                      <a:r>
                        <a:rPr sz="1800" spc="-55" dirty="0">
                          <a:latin typeface="Arial"/>
                          <a:cs typeface="Arial"/>
                        </a:rPr>
                        <a:t>provided  </a:t>
                      </a:r>
                      <a:r>
                        <a:rPr sz="1800" spc="-5" dirty="0">
                          <a:latin typeface="Arial"/>
                          <a:cs typeface="Arial"/>
                        </a:rPr>
                        <a:t>for </a:t>
                      </a:r>
                      <a:r>
                        <a:rPr sz="1800" spc="-45" dirty="0">
                          <a:latin typeface="Arial"/>
                          <a:cs typeface="Arial"/>
                        </a:rPr>
                        <a:t>within-grade</a:t>
                      </a:r>
                      <a:r>
                        <a:rPr sz="1800" spc="-160" dirty="0">
                          <a:latin typeface="Arial"/>
                          <a:cs typeface="Arial"/>
                        </a:rPr>
                        <a:t> </a:t>
                      </a:r>
                      <a:r>
                        <a:rPr sz="1800" spc="-70" dirty="0">
                          <a:latin typeface="Arial"/>
                          <a:cs typeface="Arial"/>
                        </a:rPr>
                        <a:t>connections.</a:t>
                      </a:r>
                      <a:endParaRPr sz="1800">
                        <a:latin typeface="Arial"/>
                        <a:cs typeface="Arial"/>
                      </a:endParaRPr>
                    </a:p>
                    <a:p>
                      <a:pPr>
                        <a:lnSpc>
                          <a:spcPct val="100000"/>
                        </a:lnSpc>
                      </a:pPr>
                      <a:endParaRPr sz="1800">
                        <a:latin typeface="Times New Roman"/>
                        <a:cs typeface="Times New Roman"/>
                      </a:endParaRPr>
                    </a:p>
                    <a:p>
                      <a:pPr>
                        <a:lnSpc>
                          <a:spcPct val="100000"/>
                        </a:lnSpc>
                        <a:spcBef>
                          <a:spcPts val="55"/>
                        </a:spcBef>
                      </a:pPr>
                      <a:endParaRPr sz="1700">
                        <a:latin typeface="Times New Roman"/>
                        <a:cs typeface="Times New Roman"/>
                      </a:endParaRPr>
                    </a:p>
                    <a:p>
                      <a:pPr marL="74930" marR="192405">
                        <a:lnSpc>
                          <a:spcPct val="100000"/>
                        </a:lnSpc>
                      </a:pPr>
                      <a:r>
                        <a:rPr sz="1800" spc="-60" dirty="0">
                          <a:latin typeface="Arial"/>
                          <a:cs typeface="Arial"/>
                        </a:rPr>
                        <a:t>Updated/added </a:t>
                      </a:r>
                      <a:r>
                        <a:rPr sz="1800" spc="-65" dirty="0">
                          <a:latin typeface="Arial"/>
                          <a:cs typeface="Arial"/>
                        </a:rPr>
                        <a:t>Prekindergarten-8th </a:t>
                      </a:r>
                      <a:r>
                        <a:rPr sz="1800" spc="-75" dirty="0">
                          <a:latin typeface="Arial"/>
                          <a:cs typeface="Arial"/>
                        </a:rPr>
                        <a:t>grade-level </a:t>
                      </a:r>
                      <a:r>
                        <a:rPr sz="1800" spc="-85" dirty="0">
                          <a:latin typeface="Arial"/>
                          <a:cs typeface="Arial"/>
                        </a:rPr>
                        <a:t>and </a:t>
                      </a:r>
                      <a:r>
                        <a:rPr sz="1800" spc="-70" dirty="0">
                          <a:latin typeface="Arial"/>
                          <a:cs typeface="Arial"/>
                        </a:rPr>
                        <a:t>high </a:t>
                      </a:r>
                      <a:r>
                        <a:rPr sz="1800" spc="-90" dirty="0">
                          <a:latin typeface="Arial"/>
                          <a:cs typeface="Arial"/>
                        </a:rPr>
                        <a:t>school  </a:t>
                      </a:r>
                      <a:r>
                        <a:rPr sz="1800" spc="-100" dirty="0">
                          <a:latin typeface="Arial"/>
                          <a:cs typeface="Arial"/>
                        </a:rPr>
                        <a:t>course </a:t>
                      </a:r>
                      <a:r>
                        <a:rPr sz="1800" spc="-40" dirty="0">
                          <a:latin typeface="Arial"/>
                          <a:cs typeface="Arial"/>
                        </a:rPr>
                        <a:t>introductions </a:t>
                      </a:r>
                      <a:r>
                        <a:rPr sz="1800" spc="-5" dirty="0">
                          <a:latin typeface="Arial"/>
                          <a:cs typeface="Arial"/>
                        </a:rPr>
                        <a:t>that </a:t>
                      </a:r>
                      <a:r>
                        <a:rPr sz="1800" spc="-45" dirty="0">
                          <a:latin typeface="Arial"/>
                          <a:cs typeface="Arial"/>
                        </a:rPr>
                        <a:t>highlight </a:t>
                      </a:r>
                      <a:r>
                        <a:rPr sz="1800" spc="-20" dirty="0">
                          <a:latin typeface="Arial"/>
                          <a:cs typeface="Arial"/>
                        </a:rPr>
                        <a:t>the </a:t>
                      </a:r>
                      <a:r>
                        <a:rPr sz="1800" spc="-40" dirty="0">
                          <a:latin typeface="Arial"/>
                          <a:cs typeface="Arial"/>
                        </a:rPr>
                        <a:t>critical </a:t>
                      </a:r>
                      <a:r>
                        <a:rPr sz="1800" spc="-120" dirty="0">
                          <a:latin typeface="Arial"/>
                          <a:cs typeface="Arial"/>
                        </a:rPr>
                        <a:t>areas </a:t>
                      </a:r>
                      <a:r>
                        <a:rPr sz="1800" spc="-5" dirty="0">
                          <a:latin typeface="Arial"/>
                          <a:cs typeface="Arial"/>
                        </a:rPr>
                        <a:t>of</a:t>
                      </a:r>
                      <a:r>
                        <a:rPr sz="1800" spc="-295" dirty="0">
                          <a:latin typeface="Arial"/>
                          <a:cs typeface="Arial"/>
                        </a:rPr>
                        <a:t> </a:t>
                      </a:r>
                      <a:r>
                        <a:rPr sz="1800" spc="-85" dirty="0">
                          <a:latin typeface="Arial"/>
                          <a:cs typeface="Arial"/>
                        </a:rPr>
                        <a:t>focus.</a:t>
                      </a:r>
                      <a:endParaRPr sz="1800">
                        <a:latin typeface="Arial"/>
                        <a:cs typeface="Arial"/>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solidFill>
                      <a:srgbClr val="D0D7E8"/>
                    </a:solidFill>
                  </a:tcPr>
                </a:tc>
                <a:extLst>
                  <a:ext uri="{0D108BD9-81ED-4DB2-BD59-A6C34878D82A}">
                    <a16:rowId xmlns:a16="http://schemas.microsoft.com/office/drawing/2014/main" val="10001"/>
                  </a:ext>
                </a:extLst>
              </a:tr>
            </a:tbl>
          </a:graphicData>
        </a:graphic>
      </p:graphicFrame>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50" dirty="0"/>
              <a:t> </a:t>
            </a:r>
            <a:r>
              <a:rPr dirty="0"/>
              <a:t>the  </a:t>
            </a:r>
            <a:r>
              <a:rPr spc="-5" dirty="0"/>
              <a:t>ELA/Mathematics</a:t>
            </a:r>
            <a:r>
              <a:rPr spc="-40" dirty="0"/>
              <a:t> </a:t>
            </a:r>
            <a:r>
              <a:rPr dirty="0"/>
              <a:t>Standards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13</a:t>
            </a:fld>
            <a:endParaRPr dirty="0"/>
          </a:p>
        </p:txBody>
      </p:sp>
      <p:graphicFrame>
        <p:nvGraphicFramePr>
          <p:cNvPr id="3" name="object 3"/>
          <p:cNvGraphicFramePr>
            <a:graphicFrameLocks noGrp="1"/>
          </p:cNvGraphicFramePr>
          <p:nvPr/>
        </p:nvGraphicFramePr>
        <p:xfrm>
          <a:off x="222250" y="1593850"/>
          <a:ext cx="8458200" cy="4693920"/>
        </p:xfrm>
        <a:graphic>
          <a:graphicData uri="http://schemas.openxmlformats.org/drawingml/2006/table">
            <a:tbl>
              <a:tblPr firstRow="1" bandRow="1">
                <a:tableStyleId>{2D5ABB26-0587-4C30-8999-92F81FD0307C}</a:tableStyleId>
              </a:tblPr>
              <a:tblGrid>
                <a:gridCol w="22860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487045">
                <a:tc>
                  <a:txBody>
                    <a:bodyPr/>
                    <a:lstStyle/>
                    <a:p>
                      <a:pPr marL="74295">
                        <a:lnSpc>
                          <a:spcPts val="1820"/>
                        </a:lnSpc>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0"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ts val="1905"/>
                        </a:lnSpc>
                        <a:spcBef>
                          <a:spcPts val="15"/>
                        </a:spcBef>
                      </a:pPr>
                      <a:r>
                        <a:rPr sz="1600" b="1" spc="-130" dirty="0">
                          <a:solidFill>
                            <a:srgbClr val="FFFFFF"/>
                          </a:solidFill>
                          <a:latin typeface="Trebuchet MS"/>
                          <a:cs typeface="Trebuchet MS"/>
                        </a:rPr>
                        <a:t>ELA </a:t>
                      </a:r>
                      <a:r>
                        <a:rPr sz="1600" b="1" spc="-85" dirty="0">
                          <a:solidFill>
                            <a:srgbClr val="FFFFFF"/>
                          </a:solidFill>
                          <a:latin typeface="Trebuchet MS"/>
                          <a:cs typeface="Trebuchet MS"/>
                        </a:rPr>
                        <a:t>Standards</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ts val="1835"/>
                        </a:lnSpc>
                      </a:pPr>
                      <a:r>
                        <a:rPr sz="1600" b="1" spc="-85" dirty="0">
                          <a:solidFill>
                            <a:srgbClr val="FFFFFF"/>
                          </a:solidFill>
                          <a:latin typeface="Trebuchet MS"/>
                          <a:cs typeface="Trebuchet MS"/>
                        </a:rPr>
                        <a:t>Rationale/Example</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206875">
                <a:tc>
                  <a:txBody>
                    <a:bodyPr/>
                    <a:lstStyle/>
                    <a:p>
                      <a:pPr>
                        <a:lnSpc>
                          <a:spcPct val="100000"/>
                        </a:lnSpc>
                        <a:spcBef>
                          <a:spcPts val="30"/>
                        </a:spcBef>
                      </a:pPr>
                      <a:endParaRPr sz="1750">
                        <a:latin typeface="Times New Roman"/>
                        <a:cs typeface="Times New Roman"/>
                      </a:endParaRPr>
                    </a:p>
                    <a:p>
                      <a:pPr marL="74295" marR="90170">
                        <a:lnSpc>
                          <a:spcPct val="100000"/>
                        </a:lnSpc>
                      </a:pPr>
                      <a:r>
                        <a:rPr sz="1800" b="1" spc="-105" dirty="0">
                          <a:solidFill>
                            <a:srgbClr val="FFFFFF"/>
                          </a:solidFill>
                          <a:latin typeface="Trebuchet MS"/>
                          <a:cs typeface="Trebuchet MS"/>
                        </a:rPr>
                        <a:t>Revised </a:t>
                      </a:r>
                      <a:r>
                        <a:rPr sz="1800" b="1" spc="-110" dirty="0">
                          <a:solidFill>
                            <a:srgbClr val="FFFFFF"/>
                          </a:solidFill>
                          <a:latin typeface="Trebuchet MS"/>
                          <a:cs typeface="Trebuchet MS"/>
                        </a:rPr>
                        <a:t>the </a:t>
                      </a:r>
                      <a:r>
                        <a:rPr sz="1800" b="1" spc="-150" dirty="0">
                          <a:solidFill>
                            <a:srgbClr val="FFFFFF"/>
                          </a:solidFill>
                          <a:latin typeface="Trebuchet MS"/>
                          <a:cs typeface="Trebuchet MS"/>
                        </a:rPr>
                        <a:t>ELA </a:t>
                      </a:r>
                      <a:r>
                        <a:rPr sz="1800" b="1" spc="-85" dirty="0">
                          <a:solidFill>
                            <a:srgbClr val="FFFFFF"/>
                          </a:solidFill>
                          <a:latin typeface="Trebuchet MS"/>
                          <a:cs typeface="Trebuchet MS"/>
                        </a:rPr>
                        <a:t>and  </a:t>
                      </a:r>
                      <a:r>
                        <a:rPr sz="1800" b="1" spc="-70" dirty="0">
                          <a:solidFill>
                            <a:srgbClr val="FFFFFF"/>
                          </a:solidFill>
                          <a:latin typeface="Trebuchet MS"/>
                          <a:cs typeface="Trebuchet MS"/>
                        </a:rPr>
                        <a:t>Mathematics  </a:t>
                      </a:r>
                      <a:r>
                        <a:rPr sz="1800" b="1" spc="-95" dirty="0">
                          <a:solidFill>
                            <a:srgbClr val="FFFFFF"/>
                          </a:solidFill>
                          <a:latin typeface="Trebuchet MS"/>
                          <a:cs typeface="Trebuchet MS"/>
                        </a:rPr>
                        <a:t>Introductions </a:t>
                      </a:r>
                      <a:r>
                        <a:rPr sz="1800" b="1" spc="-80" dirty="0">
                          <a:solidFill>
                            <a:srgbClr val="FFFFFF"/>
                          </a:solidFill>
                          <a:latin typeface="Trebuchet MS"/>
                          <a:cs typeface="Trebuchet MS"/>
                        </a:rPr>
                        <a:t>to  </a:t>
                      </a:r>
                      <a:r>
                        <a:rPr sz="1800" b="1" spc="-110" dirty="0">
                          <a:solidFill>
                            <a:srgbClr val="FFFFFF"/>
                          </a:solidFill>
                          <a:latin typeface="Trebuchet MS"/>
                          <a:cs typeface="Trebuchet MS"/>
                        </a:rPr>
                        <a:t>include more  </a:t>
                      </a:r>
                      <a:r>
                        <a:rPr sz="1800" b="1" spc="-95" dirty="0">
                          <a:solidFill>
                            <a:srgbClr val="FFFFFF"/>
                          </a:solidFill>
                          <a:latin typeface="Trebuchet MS"/>
                          <a:cs typeface="Trebuchet MS"/>
                        </a:rPr>
                        <a:t>information </a:t>
                      </a:r>
                      <a:r>
                        <a:rPr sz="1800" b="1" spc="-85" dirty="0">
                          <a:solidFill>
                            <a:srgbClr val="FFFFFF"/>
                          </a:solidFill>
                          <a:latin typeface="Trebuchet MS"/>
                          <a:cs typeface="Trebuchet MS"/>
                        </a:rPr>
                        <a:t>about  </a:t>
                      </a:r>
                      <a:r>
                        <a:rPr sz="1800" b="1" spc="-75" dirty="0">
                          <a:solidFill>
                            <a:srgbClr val="FFFFFF"/>
                          </a:solidFill>
                          <a:latin typeface="Trebuchet MS"/>
                          <a:cs typeface="Trebuchet MS"/>
                        </a:rPr>
                        <a:t>how </a:t>
                      </a:r>
                      <a:r>
                        <a:rPr sz="1800" b="1" spc="-110" dirty="0">
                          <a:solidFill>
                            <a:srgbClr val="FFFFFF"/>
                          </a:solidFill>
                          <a:latin typeface="Trebuchet MS"/>
                          <a:cs typeface="Trebuchet MS"/>
                        </a:rPr>
                        <a:t>the </a:t>
                      </a:r>
                      <a:r>
                        <a:rPr sz="1800" b="1" spc="-90" dirty="0">
                          <a:solidFill>
                            <a:srgbClr val="FFFFFF"/>
                          </a:solidFill>
                          <a:latin typeface="Trebuchet MS"/>
                          <a:cs typeface="Trebuchet MS"/>
                        </a:rPr>
                        <a:t>standards  apply </a:t>
                      </a:r>
                      <a:r>
                        <a:rPr sz="1800" b="1" spc="-80" dirty="0">
                          <a:solidFill>
                            <a:srgbClr val="FFFFFF"/>
                          </a:solidFill>
                          <a:latin typeface="Trebuchet MS"/>
                          <a:cs typeface="Trebuchet MS"/>
                        </a:rPr>
                        <a:t>to </a:t>
                      </a:r>
                      <a:r>
                        <a:rPr sz="1800" b="1" spc="-90" dirty="0">
                          <a:solidFill>
                            <a:srgbClr val="FFFFFF"/>
                          </a:solidFill>
                          <a:latin typeface="Trebuchet MS"/>
                          <a:cs typeface="Trebuchet MS"/>
                        </a:rPr>
                        <a:t>English  </a:t>
                      </a:r>
                      <a:r>
                        <a:rPr sz="1800" b="1" spc="-105" dirty="0">
                          <a:solidFill>
                            <a:srgbClr val="FFFFFF"/>
                          </a:solidFill>
                          <a:latin typeface="Trebuchet MS"/>
                          <a:cs typeface="Trebuchet MS"/>
                        </a:rPr>
                        <a:t>Language  </a:t>
                      </a:r>
                      <a:r>
                        <a:rPr sz="1800" b="1" spc="-85" dirty="0">
                          <a:solidFill>
                            <a:srgbClr val="FFFFFF"/>
                          </a:solidFill>
                          <a:latin typeface="Trebuchet MS"/>
                          <a:cs typeface="Trebuchet MS"/>
                        </a:rPr>
                        <a:t>Learners/Multilingual  </a:t>
                      </a:r>
                      <a:r>
                        <a:rPr sz="1800" b="1" spc="-130" dirty="0">
                          <a:solidFill>
                            <a:srgbClr val="FFFFFF"/>
                          </a:solidFill>
                          <a:latin typeface="Trebuchet MS"/>
                          <a:cs typeface="Trebuchet MS"/>
                        </a:rPr>
                        <a:t>Learners </a:t>
                      </a:r>
                      <a:r>
                        <a:rPr sz="1800" b="1" spc="-85" dirty="0">
                          <a:solidFill>
                            <a:srgbClr val="FFFFFF"/>
                          </a:solidFill>
                          <a:latin typeface="Trebuchet MS"/>
                          <a:cs typeface="Trebuchet MS"/>
                        </a:rPr>
                        <a:t>and</a:t>
                      </a:r>
                      <a:r>
                        <a:rPr sz="1800" b="1" spc="-195" dirty="0">
                          <a:solidFill>
                            <a:srgbClr val="FFFFFF"/>
                          </a:solidFill>
                          <a:latin typeface="Trebuchet MS"/>
                          <a:cs typeface="Trebuchet MS"/>
                        </a:rPr>
                        <a:t> </a:t>
                      </a:r>
                      <a:r>
                        <a:rPr sz="1800" b="1" spc="-95" dirty="0">
                          <a:solidFill>
                            <a:srgbClr val="FFFFFF"/>
                          </a:solidFill>
                          <a:latin typeface="Trebuchet MS"/>
                          <a:cs typeface="Trebuchet MS"/>
                        </a:rPr>
                        <a:t>Students  with</a:t>
                      </a:r>
                      <a:r>
                        <a:rPr sz="1800" b="1" spc="-150" dirty="0">
                          <a:solidFill>
                            <a:srgbClr val="FFFFFF"/>
                          </a:solidFill>
                          <a:latin typeface="Trebuchet MS"/>
                          <a:cs typeface="Trebuchet MS"/>
                        </a:rPr>
                        <a:t> </a:t>
                      </a:r>
                      <a:r>
                        <a:rPr sz="1800" b="1" spc="-85" dirty="0">
                          <a:solidFill>
                            <a:srgbClr val="FFFFFF"/>
                          </a:solidFill>
                          <a:latin typeface="Trebuchet MS"/>
                          <a:cs typeface="Trebuchet MS"/>
                        </a:rPr>
                        <a:t>Disabilities</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nSpc>
                          <a:spcPct val="100000"/>
                        </a:lnSpc>
                        <a:spcBef>
                          <a:spcPts val="20"/>
                        </a:spcBef>
                      </a:pPr>
                      <a:endParaRPr sz="1550">
                        <a:latin typeface="Times New Roman"/>
                        <a:cs typeface="Times New Roman"/>
                      </a:endParaRPr>
                    </a:p>
                    <a:p>
                      <a:pPr marL="74930" marR="81915">
                        <a:lnSpc>
                          <a:spcPct val="100000"/>
                        </a:lnSpc>
                      </a:pPr>
                      <a:r>
                        <a:rPr sz="1800" spc="-40" dirty="0">
                          <a:latin typeface="Arial"/>
                          <a:cs typeface="Arial"/>
                        </a:rPr>
                        <a:t>Additional </a:t>
                      </a:r>
                      <a:r>
                        <a:rPr sz="1800" spc="-90" dirty="0">
                          <a:latin typeface="Arial"/>
                          <a:cs typeface="Arial"/>
                        </a:rPr>
                        <a:t>guidance </a:t>
                      </a:r>
                      <a:r>
                        <a:rPr sz="1800" spc="-5" dirty="0">
                          <a:latin typeface="Arial"/>
                          <a:cs typeface="Arial"/>
                        </a:rPr>
                        <a:t>for </a:t>
                      </a:r>
                      <a:r>
                        <a:rPr sz="1800" spc="-50" dirty="0">
                          <a:latin typeface="Arial"/>
                          <a:cs typeface="Arial"/>
                        </a:rPr>
                        <a:t>how </a:t>
                      </a:r>
                      <a:r>
                        <a:rPr sz="1800" spc="15" dirty="0">
                          <a:latin typeface="Arial"/>
                          <a:cs typeface="Arial"/>
                        </a:rPr>
                        <a:t>to </a:t>
                      </a:r>
                      <a:r>
                        <a:rPr sz="1800" spc="-45" dirty="0">
                          <a:latin typeface="Arial"/>
                          <a:cs typeface="Arial"/>
                        </a:rPr>
                        <a:t>support </a:t>
                      </a:r>
                      <a:r>
                        <a:rPr sz="1800" spc="-65" dirty="0">
                          <a:latin typeface="Arial"/>
                          <a:cs typeface="Arial"/>
                        </a:rPr>
                        <a:t>students </a:t>
                      </a:r>
                      <a:r>
                        <a:rPr sz="1800" spc="5" dirty="0">
                          <a:latin typeface="Arial"/>
                          <a:cs typeface="Arial"/>
                        </a:rPr>
                        <a:t>with</a:t>
                      </a:r>
                      <a:r>
                        <a:rPr sz="1800" spc="-335" dirty="0">
                          <a:latin typeface="Arial"/>
                          <a:cs typeface="Arial"/>
                        </a:rPr>
                        <a:t> </a:t>
                      </a:r>
                      <a:r>
                        <a:rPr sz="1800" spc="-55" dirty="0">
                          <a:latin typeface="Arial"/>
                          <a:cs typeface="Arial"/>
                        </a:rPr>
                        <a:t>disabilities  </a:t>
                      </a:r>
                      <a:r>
                        <a:rPr sz="1800" spc="-85" dirty="0">
                          <a:latin typeface="Arial"/>
                          <a:cs typeface="Arial"/>
                        </a:rPr>
                        <a:t>and </a:t>
                      </a:r>
                      <a:r>
                        <a:rPr sz="1800" spc="-114" dirty="0">
                          <a:latin typeface="Arial"/>
                          <a:cs typeface="Arial"/>
                        </a:rPr>
                        <a:t>English </a:t>
                      </a:r>
                      <a:r>
                        <a:rPr sz="1800" spc="-135" dirty="0">
                          <a:latin typeface="Arial"/>
                          <a:cs typeface="Arial"/>
                        </a:rPr>
                        <a:t>Language </a:t>
                      </a:r>
                      <a:r>
                        <a:rPr sz="1800" spc="-45" dirty="0">
                          <a:latin typeface="Arial"/>
                          <a:cs typeface="Arial"/>
                        </a:rPr>
                        <a:t>Learners/Multilingual </a:t>
                      </a:r>
                      <a:r>
                        <a:rPr sz="1800" spc="-105" dirty="0">
                          <a:latin typeface="Arial"/>
                          <a:cs typeface="Arial"/>
                        </a:rPr>
                        <a:t>Learners </a:t>
                      </a:r>
                      <a:r>
                        <a:rPr sz="1800" spc="-135" dirty="0">
                          <a:latin typeface="Arial"/>
                          <a:cs typeface="Arial"/>
                        </a:rPr>
                        <a:t>has </a:t>
                      </a:r>
                      <a:r>
                        <a:rPr sz="1800" spc="-85" dirty="0">
                          <a:latin typeface="Arial"/>
                          <a:cs typeface="Arial"/>
                        </a:rPr>
                        <a:t>been  added </a:t>
                      </a:r>
                      <a:r>
                        <a:rPr sz="1800" spc="15" dirty="0">
                          <a:latin typeface="Arial"/>
                          <a:cs typeface="Arial"/>
                        </a:rPr>
                        <a:t>to </a:t>
                      </a:r>
                      <a:r>
                        <a:rPr sz="1800" spc="-20" dirty="0">
                          <a:latin typeface="Arial"/>
                          <a:cs typeface="Arial"/>
                        </a:rPr>
                        <a:t>the </a:t>
                      </a:r>
                      <a:r>
                        <a:rPr sz="1800" spc="-75" dirty="0">
                          <a:latin typeface="Arial"/>
                          <a:cs typeface="Arial"/>
                        </a:rPr>
                        <a:t>Next Generation </a:t>
                      </a:r>
                      <a:r>
                        <a:rPr sz="1800" spc="-114" dirty="0">
                          <a:latin typeface="Arial"/>
                          <a:cs typeface="Arial"/>
                        </a:rPr>
                        <a:t>English </a:t>
                      </a:r>
                      <a:r>
                        <a:rPr sz="1800" spc="-135" dirty="0">
                          <a:latin typeface="Arial"/>
                          <a:cs typeface="Arial"/>
                        </a:rPr>
                        <a:t>Language </a:t>
                      </a:r>
                      <a:r>
                        <a:rPr sz="1800" spc="-60" dirty="0">
                          <a:latin typeface="Arial"/>
                          <a:cs typeface="Arial"/>
                        </a:rPr>
                        <a:t>Arts </a:t>
                      </a:r>
                      <a:r>
                        <a:rPr sz="1800" spc="-85" dirty="0">
                          <a:latin typeface="Arial"/>
                          <a:cs typeface="Arial"/>
                        </a:rPr>
                        <a:t>and  </a:t>
                      </a:r>
                      <a:r>
                        <a:rPr sz="1800" spc="-60" dirty="0">
                          <a:latin typeface="Arial"/>
                          <a:cs typeface="Arial"/>
                        </a:rPr>
                        <a:t>Mathematics </a:t>
                      </a:r>
                      <a:r>
                        <a:rPr sz="1800" spc="-90" dirty="0">
                          <a:latin typeface="Arial"/>
                          <a:cs typeface="Arial"/>
                        </a:rPr>
                        <a:t>Learning </a:t>
                      </a:r>
                      <a:r>
                        <a:rPr sz="1800" spc="-105" dirty="0">
                          <a:latin typeface="Arial"/>
                          <a:cs typeface="Arial"/>
                        </a:rPr>
                        <a:t>Standards </a:t>
                      </a:r>
                      <a:r>
                        <a:rPr sz="1800" spc="-40" dirty="0">
                          <a:latin typeface="Arial"/>
                          <a:cs typeface="Arial"/>
                        </a:rPr>
                        <a:t>introductions. </a:t>
                      </a:r>
                      <a:r>
                        <a:rPr sz="1800" spc="-30" dirty="0">
                          <a:latin typeface="Arial"/>
                          <a:cs typeface="Arial"/>
                        </a:rPr>
                        <a:t>More </a:t>
                      </a:r>
                      <a:r>
                        <a:rPr sz="1800" spc="-100" dirty="0">
                          <a:latin typeface="Arial"/>
                          <a:cs typeface="Arial"/>
                        </a:rPr>
                        <a:t>resources  </a:t>
                      </a:r>
                      <a:r>
                        <a:rPr sz="1800" spc="-85" dirty="0">
                          <a:latin typeface="Arial"/>
                          <a:cs typeface="Arial"/>
                        </a:rPr>
                        <a:t>are </a:t>
                      </a:r>
                      <a:r>
                        <a:rPr sz="1800" spc="-45" dirty="0">
                          <a:latin typeface="Arial"/>
                          <a:cs typeface="Arial"/>
                        </a:rPr>
                        <a:t>forthcoming </a:t>
                      </a:r>
                      <a:r>
                        <a:rPr sz="1800" spc="-85" dirty="0">
                          <a:latin typeface="Arial"/>
                          <a:cs typeface="Arial"/>
                        </a:rPr>
                        <a:t>and </a:t>
                      </a:r>
                      <a:r>
                        <a:rPr sz="1800" dirty="0">
                          <a:latin typeface="Arial"/>
                          <a:cs typeface="Arial"/>
                        </a:rPr>
                        <a:t>will </a:t>
                      </a:r>
                      <a:r>
                        <a:rPr sz="1800" spc="-85" dirty="0">
                          <a:latin typeface="Arial"/>
                          <a:cs typeface="Arial"/>
                        </a:rPr>
                        <a:t>be </a:t>
                      </a:r>
                      <a:r>
                        <a:rPr sz="1800" spc="-70" dirty="0">
                          <a:latin typeface="Arial"/>
                          <a:cs typeface="Arial"/>
                        </a:rPr>
                        <a:t>posted </a:t>
                      </a:r>
                      <a:r>
                        <a:rPr sz="1800" spc="-60" dirty="0">
                          <a:latin typeface="Arial"/>
                          <a:cs typeface="Arial"/>
                        </a:rPr>
                        <a:t>on </a:t>
                      </a:r>
                      <a:r>
                        <a:rPr sz="1800" spc="-20" dirty="0">
                          <a:latin typeface="Arial"/>
                          <a:cs typeface="Arial"/>
                        </a:rPr>
                        <a:t>the </a:t>
                      </a:r>
                      <a:r>
                        <a:rPr sz="1800" spc="-275" dirty="0">
                          <a:latin typeface="Arial"/>
                          <a:cs typeface="Arial"/>
                        </a:rPr>
                        <a:t>NYSED</a:t>
                      </a:r>
                      <a:r>
                        <a:rPr sz="1800" spc="-300" dirty="0">
                          <a:latin typeface="Arial"/>
                          <a:cs typeface="Arial"/>
                        </a:rPr>
                        <a:t> </a:t>
                      </a:r>
                      <a:r>
                        <a:rPr sz="1800" spc="-60" dirty="0">
                          <a:latin typeface="Arial"/>
                          <a:cs typeface="Arial"/>
                        </a:rPr>
                        <a:t>website.</a:t>
                      </a:r>
                      <a:endParaRPr sz="1800">
                        <a:latin typeface="Arial"/>
                        <a:cs typeface="Arial"/>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272541"/>
            <a:ext cx="6472555" cy="1001394"/>
          </a:xfrm>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45" dirty="0"/>
              <a:t> </a:t>
            </a:r>
            <a:r>
              <a:rPr dirty="0"/>
              <a:t>the  ELA</a:t>
            </a:r>
            <a:r>
              <a:rPr spc="-140" dirty="0"/>
              <a:t> </a:t>
            </a:r>
            <a:r>
              <a:rPr dirty="0"/>
              <a:t>Standards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14</a:t>
            </a:fld>
            <a:endParaRPr dirty="0"/>
          </a:p>
        </p:txBody>
      </p:sp>
      <p:graphicFrame>
        <p:nvGraphicFramePr>
          <p:cNvPr id="3" name="object 3"/>
          <p:cNvGraphicFramePr>
            <a:graphicFrameLocks noGrp="1"/>
          </p:cNvGraphicFramePr>
          <p:nvPr/>
        </p:nvGraphicFramePr>
        <p:xfrm>
          <a:off x="222250" y="1593850"/>
          <a:ext cx="8458200" cy="4693920"/>
        </p:xfrm>
        <a:graphic>
          <a:graphicData uri="http://schemas.openxmlformats.org/drawingml/2006/table">
            <a:tbl>
              <a:tblPr firstRow="1" bandRow="1">
                <a:tableStyleId>{2D5ABB26-0587-4C30-8999-92F81FD0307C}</a:tableStyleId>
              </a:tblPr>
              <a:tblGrid>
                <a:gridCol w="22860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487045">
                <a:tc>
                  <a:txBody>
                    <a:bodyPr/>
                    <a:lstStyle/>
                    <a:p>
                      <a:pPr marL="74295">
                        <a:lnSpc>
                          <a:spcPts val="1820"/>
                        </a:lnSpc>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0"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ts val="1905"/>
                        </a:lnSpc>
                        <a:spcBef>
                          <a:spcPts val="15"/>
                        </a:spcBef>
                      </a:pPr>
                      <a:r>
                        <a:rPr sz="1600" b="1" spc="-130" dirty="0">
                          <a:solidFill>
                            <a:srgbClr val="FFFFFF"/>
                          </a:solidFill>
                          <a:latin typeface="Trebuchet MS"/>
                          <a:cs typeface="Trebuchet MS"/>
                        </a:rPr>
                        <a:t>ELA</a:t>
                      </a:r>
                      <a:r>
                        <a:rPr sz="1600" b="1" spc="-125" dirty="0">
                          <a:solidFill>
                            <a:srgbClr val="FFFFFF"/>
                          </a:solidFill>
                          <a:latin typeface="Trebuchet MS"/>
                          <a:cs typeface="Trebuchet MS"/>
                        </a:rPr>
                        <a:t> </a:t>
                      </a:r>
                      <a:r>
                        <a:rPr sz="1600" b="1" spc="-85" dirty="0">
                          <a:solidFill>
                            <a:srgbClr val="FFFFFF"/>
                          </a:solidFill>
                          <a:latin typeface="Trebuchet MS"/>
                          <a:cs typeface="Trebuchet MS"/>
                        </a:rPr>
                        <a:t>Standards</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ts val="1835"/>
                        </a:lnSpc>
                      </a:pPr>
                      <a:r>
                        <a:rPr sz="1600" b="1" spc="-85" dirty="0">
                          <a:solidFill>
                            <a:srgbClr val="FFFFFF"/>
                          </a:solidFill>
                          <a:latin typeface="Trebuchet MS"/>
                          <a:cs typeface="Trebuchet MS"/>
                        </a:rPr>
                        <a:t>Rationale/Example</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206875">
                <a:tc>
                  <a:txBody>
                    <a:bodyPr/>
                    <a:lstStyle/>
                    <a:p>
                      <a:pPr>
                        <a:lnSpc>
                          <a:spcPct val="100000"/>
                        </a:lnSpc>
                        <a:spcBef>
                          <a:spcPts val="30"/>
                        </a:spcBef>
                      </a:pPr>
                      <a:endParaRPr sz="1750">
                        <a:latin typeface="Times New Roman"/>
                        <a:cs typeface="Times New Roman"/>
                      </a:endParaRPr>
                    </a:p>
                    <a:p>
                      <a:pPr marL="74295" marR="528955">
                        <a:lnSpc>
                          <a:spcPct val="100000"/>
                        </a:lnSpc>
                      </a:pPr>
                      <a:r>
                        <a:rPr sz="1800" b="1" spc="-85" dirty="0">
                          <a:solidFill>
                            <a:srgbClr val="FFFFFF"/>
                          </a:solidFill>
                          <a:latin typeface="Trebuchet MS"/>
                          <a:cs typeface="Trebuchet MS"/>
                        </a:rPr>
                        <a:t>Added </a:t>
                      </a:r>
                      <a:r>
                        <a:rPr sz="1800" b="1" spc="-95" dirty="0">
                          <a:solidFill>
                            <a:srgbClr val="FFFFFF"/>
                          </a:solidFill>
                          <a:latin typeface="Trebuchet MS"/>
                          <a:cs typeface="Trebuchet MS"/>
                        </a:rPr>
                        <a:t>English  </a:t>
                      </a:r>
                      <a:r>
                        <a:rPr sz="1800" b="1" spc="-105" dirty="0">
                          <a:solidFill>
                            <a:srgbClr val="FFFFFF"/>
                          </a:solidFill>
                          <a:latin typeface="Trebuchet MS"/>
                          <a:cs typeface="Trebuchet MS"/>
                        </a:rPr>
                        <a:t>Language </a:t>
                      </a:r>
                      <a:r>
                        <a:rPr sz="1800" b="1" spc="-85" dirty="0">
                          <a:solidFill>
                            <a:srgbClr val="FFFFFF"/>
                          </a:solidFill>
                          <a:latin typeface="Trebuchet MS"/>
                          <a:cs typeface="Trebuchet MS"/>
                        </a:rPr>
                        <a:t>Arts  </a:t>
                      </a:r>
                      <a:r>
                        <a:rPr sz="1800" b="1" spc="-80" dirty="0">
                          <a:solidFill>
                            <a:srgbClr val="FFFFFF"/>
                          </a:solidFill>
                          <a:latin typeface="Trebuchet MS"/>
                          <a:cs typeface="Trebuchet MS"/>
                        </a:rPr>
                        <a:t>Glossary </a:t>
                      </a:r>
                      <a:r>
                        <a:rPr sz="1800" b="1" spc="-75" dirty="0">
                          <a:solidFill>
                            <a:srgbClr val="FFFFFF"/>
                          </a:solidFill>
                          <a:latin typeface="Trebuchet MS"/>
                          <a:cs typeface="Trebuchet MS"/>
                        </a:rPr>
                        <a:t>of</a:t>
                      </a:r>
                      <a:r>
                        <a:rPr sz="1800" b="1" spc="-275" dirty="0">
                          <a:solidFill>
                            <a:srgbClr val="FFFFFF"/>
                          </a:solidFill>
                          <a:latin typeface="Trebuchet MS"/>
                          <a:cs typeface="Trebuchet MS"/>
                        </a:rPr>
                        <a:t> </a:t>
                      </a:r>
                      <a:r>
                        <a:rPr sz="1800" b="1" spc="-160" dirty="0">
                          <a:solidFill>
                            <a:srgbClr val="FFFFFF"/>
                          </a:solidFill>
                          <a:latin typeface="Trebuchet MS"/>
                          <a:cs typeface="Trebuchet MS"/>
                        </a:rPr>
                        <a:t>Terms</a:t>
                      </a:r>
                      <a:endParaRPr sz="1800">
                        <a:latin typeface="Trebuchet MS"/>
                        <a:cs typeface="Trebuchet MS"/>
                      </a:endParaRPr>
                    </a:p>
                    <a:p>
                      <a:pPr>
                        <a:lnSpc>
                          <a:spcPct val="100000"/>
                        </a:lnSpc>
                        <a:spcBef>
                          <a:spcPts val="35"/>
                        </a:spcBef>
                      </a:pPr>
                      <a:endParaRPr sz="1850">
                        <a:latin typeface="Times New Roman"/>
                        <a:cs typeface="Times New Roman"/>
                      </a:endParaRPr>
                    </a:p>
                    <a:p>
                      <a:pPr marL="74295" marR="122555">
                        <a:lnSpc>
                          <a:spcPct val="100000"/>
                        </a:lnSpc>
                      </a:pPr>
                      <a:r>
                        <a:rPr sz="1800" b="1" spc="-85" dirty="0">
                          <a:solidFill>
                            <a:srgbClr val="FFFFFF"/>
                          </a:solidFill>
                          <a:latin typeface="Trebuchet MS"/>
                          <a:cs typeface="Trebuchet MS"/>
                        </a:rPr>
                        <a:t>Added </a:t>
                      </a:r>
                      <a:r>
                        <a:rPr sz="1800" b="1" spc="-110" dirty="0">
                          <a:solidFill>
                            <a:srgbClr val="FFFFFF"/>
                          </a:solidFill>
                          <a:latin typeface="Trebuchet MS"/>
                          <a:cs typeface="Trebuchet MS"/>
                        </a:rPr>
                        <a:t>more</a:t>
                      </a:r>
                      <a:r>
                        <a:rPr sz="1800" b="1" spc="-270" dirty="0">
                          <a:solidFill>
                            <a:srgbClr val="FFFFFF"/>
                          </a:solidFill>
                          <a:latin typeface="Trebuchet MS"/>
                          <a:cs typeface="Trebuchet MS"/>
                        </a:rPr>
                        <a:t> </a:t>
                      </a:r>
                      <a:r>
                        <a:rPr sz="1800" b="1" spc="-105" dirty="0">
                          <a:solidFill>
                            <a:srgbClr val="FFFFFF"/>
                          </a:solidFill>
                          <a:latin typeface="Trebuchet MS"/>
                          <a:cs typeface="Trebuchet MS"/>
                        </a:rPr>
                        <a:t>guidance  </a:t>
                      </a:r>
                      <a:r>
                        <a:rPr sz="1800" b="1" spc="-95" dirty="0">
                          <a:solidFill>
                            <a:srgbClr val="FFFFFF"/>
                          </a:solidFill>
                          <a:latin typeface="Trebuchet MS"/>
                          <a:cs typeface="Trebuchet MS"/>
                        </a:rPr>
                        <a:t>around </a:t>
                      </a:r>
                      <a:r>
                        <a:rPr sz="1800" b="1" spc="-110" dirty="0">
                          <a:solidFill>
                            <a:srgbClr val="FFFFFF"/>
                          </a:solidFill>
                          <a:latin typeface="Trebuchet MS"/>
                          <a:cs typeface="Trebuchet MS"/>
                        </a:rPr>
                        <a:t>the range </a:t>
                      </a:r>
                      <a:r>
                        <a:rPr sz="1800" b="1" spc="-75" dirty="0">
                          <a:solidFill>
                            <a:srgbClr val="FFFFFF"/>
                          </a:solidFill>
                          <a:latin typeface="Trebuchet MS"/>
                          <a:cs typeface="Trebuchet MS"/>
                        </a:rPr>
                        <a:t>of  </a:t>
                      </a:r>
                      <a:r>
                        <a:rPr sz="1800" b="1" spc="-100" dirty="0">
                          <a:solidFill>
                            <a:srgbClr val="FFFFFF"/>
                          </a:solidFill>
                          <a:latin typeface="Trebuchet MS"/>
                          <a:cs typeface="Trebuchet MS"/>
                        </a:rPr>
                        <a:t>reading </a:t>
                      </a:r>
                      <a:r>
                        <a:rPr sz="1800" b="1" spc="-125" dirty="0">
                          <a:solidFill>
                            <a:srgbClr val="FFFFFF"/>
                          </a:solidFill>
                          <a:latin typeface="Trebuchet MS"/>
                          <a:cs typeface="Trebuchet MS"/>
                        </a:rPr>
                        <a:t>experiences  </a:t>
                      </a:r>
                      <a:r>
                        <a:rPr sz="1800" b="1" spc="-85" dirty="0">
                          <a:solidFill>
                            <a:srgbClr val="FFFFFF"/>
                          </a:solidFill>
                          <a:latin typeface="Trebuchet MS"/>
                          <a:cs typeface="Trebuchet MS"/>
                        </a:rPr>
                        <a:t>and </a:t>
                      </a:r>
                      <a:r>
                        <a:rPr sz="1800" b="1" spc="-135" dirty="0">
                          <a:solidFill>
                            <a:srgbClr val="FFFFFF"/>
                          </a:solidFill>
                          <a:latin typeface="Trebuchet MS"/>
                          <a:cs typeface="Trebuchet MS"/>
                        </a:rPr>
                        <a:t>text </a:t>
                      </a:r>
                      <a:r>
                        <a:rPr sz="1800" b="1" spc="-114" dirty="0">
                          <a:solidFill>
                            <a:srgbClr val="FFFFFF"/>
                          </a:solidFill>
                          <a:latin typeface="Trebuchet MS"/>
                          <a:cs typeface="Trebuchet MS"/>
                        </a:rPr>
                        <a:t>complexity  </a:t>
                      </a:r>
                      <a:r>
                        <a:rPr sz="1800" b="1" spc="-110" dirty="0">
                          <a:solidFill>
                            <a:srgbClr val="FFFFFF"/>
                          </a:solidFill>
                          <a:latin typeface="Trebuchet MS"/>
                          <a:cs typeface="Trebuchet MS"/>
                        </a:rPr>
                        <a:t>expectations </a:t>
                      </a:r>
                      <a:r>
                        <a:rPr sz="1800" b="1" spc="-105" dirty="0">
                          <a:solidFill>
                            <a:srgbClr val="FFFFFF"/>
                          </a:solidFill>
                          <a:latin typeface="Trebuchet MS"/>
                          <a:cs typeface="Trebuchet MS"/>
                        </a:rPr>
                        <a:t>for </a:t>
                      </a:r>
                      <a:r>
                        <a:rPr sz="1800" b="1" spc="-85" dirty="0">
                          <a:solidFill>
                            <a:srgbClr val="FFFFFF"/>
                          </a:solidFill>
                          <a:latin typeface="Trebuchet MS"/>
                          <a:cs typeface="Trebuchet MS"/>
                        </a:rPr>
                        <a:t>all  </a:t>
                      </a:r>
                      <a:r>
                        <a:rPr sz="1800" b="1" spc="-110" dirty="0">
                          <a:solidFill>
                            <a:srgbClr val="FFFFFF"/>
                          </a:solidFill>
                          <a:latin typeface="Trebuchet MS"/>
                          <a:cs typeface="Trebuchet MS"/>
                        </a:rPr>
                        <a:t>grades,  </a:t>
                      </a:r>
                      <a:r>
                        <a:rPr sz="1800" b="1" spc="-114" dirty="0">
                          <a:solidFill>
                            <a:srgbClr val="FFFFFF"/>
                          </a:solidFill>
                          <a:latin typeface="Trebuchet MS"/>
                          <a:cs typeface="Trebuchet MS"/>
                        </a:rPr>
                        <a:t>Prekindergarten-  </a:t>
                      </a:r>
                      <a:r>
                        <a:rPr sz="1800" b="1" spc="-105" dirty="0">
                          <a:solidFill>
                            <a:srgbClr val="FFFFFF"/>
                          </a:solidFill>
                          <a:latin typeface="Trebuchet MS"/>
                          <a:cs typeface="Trebuchet MS"/>
                        </a:rPr>
                        <a:t>Grade</a:t>
                      </a:r>
                      <a:r>
                        <a:rPr sz="1800" b="1" spc="-155" dirty="0">
                          <a:solidFill>
                            <a:srgbClr val="FFFFFF"/>
                          </a:solidFill>
                          <a:latin typeface="Trebuchet MS"/>
                          <a:cs typeface="Trebuchet MS"/>
                        </a:rPr>
                        <a:t> </a:t>
                      </a:r>
                      <a:r>
                        <a:rPr sz="1800" b="1" spc="-145" dirty="0">
                          <a:solidFill>
                            <a:srgbClr val="FFFFFF"/>
                          </a:solidFill>
                          <a:latin typeface="Trebuchet MS"/>
                          <a:cs typeface="Trebuchet MS"/>
                        </a:rPr>
                        <a:t>12</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nSpc>
                          <a:spcPct val="100000"/>
                        </a:lnSpc>
                        <a:spcBef>
                          <a:spcPts val="20"/>
                        </a:spcBef>
                      </a:pPr>
                      <a:endParaRPr sz="1550">
                        <a:latin typeface="Times New Roman"/>
                        <a:cs typeface="Times New Roman"/>
                      </a:endParaRPr>
                    </a:p>
                    <a:p>
                      <a:pPr marL="74930" marR="300355" algn="just">
                        <a:lnSpc>
                          <a:spcPct val="100000"/>
                        </a:lnSpc>
                      </a:pPr>
                      <a:r>
                        <a:rPr sz="1800" spc="-220" dirty="0">
                          <a:latin typeface="Arial"/>
                          <a:cs typeface="Arial"/>
                        </a:rPr>
                        <a:t>To </a:t>
                      </a:r>
                      <a:r>
                        <a:rPr sz="1800" spc="-55" dirty="0">
                          <a:latin typeface="Arial"/>
                          <a:cs typeface="Arial"/>
                        </a:rPr>
                        <a:t>provide </a:t>
                      </a:r>
                      <a:r>
                        <a:rPr sz="1800" spc="-60" dirty="0">
                          <a:latin typeface="Arial"/>
                          <a:cs typeface="Arial"/>
                        </a:rPr>
                        <a:t>more </a:t>
                      </a:r>
                      <a:r>
                        <a:rPr sz="1800" spc="-40" dirty="0">
                          <a:latin typeface="Arial"/>
                          <a:cs typeface="Arial"/>
                        </a:rPr>
                        <a:t>clarification about </a:t>
                      </a:r>
                      <a:r>
                        <a:rPr sz="1800" spc="-75" dirty="0">
                          <a:latin typeface="Arial"/>
                          <a:cs typeface="Arial"/>
                        </a:rPr>
                        <a:t>specific </a:t>
                      </a:r>
                      <a:r>
                        <a:rPr sz="1800" spc="-55" dirty="0">
                          <a:latin typeface="Arial"/>
                          <a:cs typeface="Arial"/>
                        </a:rPr>
                        <a:t>terms </a:t>
                      </a:r>
                      <a:r>
                        <a:rPr sz="1800" spc="-105" dirty="0">
                          <a:latin typeface="Arial"/>
                          <a:cs typeface="Arial"/>
                        </a:rPr>
                        <a:t>used </a:t>
                      </a:r>
                      <a:r>
                        <a:rPr sz="1800" spc="-5" dirty="0">
                          <a:latin typeface="Arial"/>
                          <a:cs typeface="Arial"/>
                        </a:rPr>
                        <a:t>within  </a:t>
                      </a:r>
                      <a:r>
                        <a:rPr sz="1800" spc="-20" dirty="0">
                          <a:latin typeface="Arial"/>
                          <a:cs typeface="Arial"/>
                        </a:rPr>
                        <a:t>the </a:t>
                      </a:r>
                      <a:r>
                        <a:rPr sz="1800" spc="-245" dirty="0">
                          <a:latin typeface="Arial"/>
                          <a:cs typeface="Arial"/>
                        </a:rPr>
                        <a:t>ELA </a:t>
                      </a:r>
                      <a:r>
                        <a:rPr sz="1800" spc="-100" dirty="0">
                          <a:latin typeface="Arial"/>
                          <a:cs typeface="Arial"/>
                        </a:rPr>
                        <a:t>Standards, </a:t>
                      </a:r>
                      <a:r>
                        <a:rPr sz="1800" spc="-140" dirty="0">
                          <a:latin typeface="Arial"/>
                          <a:cs typeface="Arial"/>
                        </a:rPr>
                        <a:t>a </a:t>
                      </a:r>
                      <a:r>
                        <a:rPr sz="1800" spc="-100" dirty="0">
                          <a:latin typeface="Arial"/>
                          <a:cs typeface="Arial"/>
                        </a:rPr>
                        <a:t>glossary </a:t>
                      </a:r>
                      <a:r>
                        <a:rPr sz="1800" spc="-135" dirty="0">
                          <a:latin typeface="Arial"/>
                          <a:cs typeface="Arial"/>
                        </a:rPr>
                        <a:t>has </a:t>
                      </a:r>
                      <a:r>
                        <a:rPr sz="1800" spc="-85" dirty="0">
                          <a:latin typeface="Arial"/>
                          <a:cs typeface="Arial"/>
                        </a:rPr>
                        <a:t>been added </a:t>
                      </a:r>
                      <a:r>
                        <a:rPr sz="1800" spc="15" dirty="0">
                          <a:latin typeface="Arial"/>
                          <a:cs typeface="Arial"/>
                        </a:rPr>
                        <a:t>to </a:t>
                      </a:r>
                      <a:r>
                        <a:rPr sz="1800" spc="-55" dirty="0">
                          <a:latin typeface="Arial"/>
                          <a:cs typeface="Arial"/>
                        </a:rPr>
                        <a:t>provide </a:t>
                      </a:r>
                      <a:r>
                        <a:rPr sz="1800" spc="-60" dirty="0">
                          <a:latin typeface="Arial"/>
                          <a:cs typeface="Arial"/>
                        </a:rPr>
                        <a:t>more  </a:t>
                      </a:r>
                      <a:r>
                        <a:rPr sz="1800" spc="-90" dirty="0">
                          <a:latin typeface="Arial"/>
                          <a:cs typeface="Arial"/>
                        </a:rPr>
                        <a:t>guidance </a:t>
                      </a:r>
                      <a:r>
                        <a:rPr sz="1800" spc="-85" dirty="0">
                          <a:latin typeface="Arial"/>
                          <a:cs typeface="Arial"/>
                        </a:rPr>
                        <a:t>and</a:t>
                      </a:r>
                      <a:r>
                        <a:rPr sz="1800" spc="-75" dirty="0">
                          <a:latin typeface="Arial"/>
                          <a:cs typeface="Arial"/>
                        </a:rPr>
                        <a:t> </a:t>
                      </a:r>
                      <a:r>
                        <a:rPr sz="1800" spc="-55" dirty="0">
                          <a:latin typeface="Arial"/>
                          <a:cs typeface="Arial"/>
                        </a:rPr>
                        <a:t>context.</a:t>
                      </a:r>
                      <a:endParaRPr sz="1800">
                        <a:latin typeface="Arial"/>
                        <a:cs typeface="Arial"/>
                      </a:endParaRPr>
                    </a:p>
                    <a:p>
                      <a:pPr>
                        <a:lnSpc>
                          <a:spcPct val="100000"/>
                        </a:lnSpc>
                        <a:spcBef>
                          <a:spcPts val="35"/>
                        </a:spcBef>
                      </a:pPr>
                      <a:endParaRPr sz="1850">
                        <a:latin typeface="Times New Roman"/>
                        <a:cs typeface="Times New Roman"/>
                      </a:endParaRPr>
                    </a:p>
                    <a:p>
                      <a:pPr marL="74930" marR="286385">
                        <a:lnSpc>
                          <a:spcPct val="100000"/>
                        </a:lnSpc>
                      </a:pPr>
                      <a:r>
                        <a:rPr sz="1800" spc="-110" dirty="0">
                          <a:latin typeface="Arial"/>
                          <a:cs typeface="Arial"/>
                        </a:rPr>
                        <a:t>For </a:t>
                      </a:r>
                      <a:r>
                        <a:rPr sz="1800" spc="-114" dirty="0">
                          <a:latin typeface="Arial"/>
                          <a:cs typeface="Arial"/>
                        </a:rPr>
                        <a:t>each </a:t>
                      </a:r>
                      <a:r>
                        <a:rPr sz="1800" spc="-95" dirty="0">
                          <a:latin typeface="Arial"/>
                          <a:cs typeface="Arial"/>
                        </a:rPr>
                        <a:t>grade </a:t>
                      </a:r>
                      <a:r>
                        <a:rPr sz="1800" spc="-60" dirty="0">
                          <a:latin typeface="Arial"/>
                          <a:cs typeface="Arial"/>
                        </a:rPr>
                        <a:t>level, </a:t>
                      </a:r>
                      <a:r>
                        <a:rPr sz="1800" spc="-75" dirty="0">
                          <a:latin typeface="Arial"/>
                          <a:cs typeface="Arial"/>
                        </a:rPr>
                        <a:t>reading expectations </a:t>
                      </a:r>
                      <a:r>
                        <a:rPr sz="1800" spc="-60" dirty="0">
                          <a:latin typeface="Arial"/>
                          <a:cs typeface="Arial"/>
                        </a:rPr>
                        <a:t>(including </a:t>
                      </a:r>
                      <a:r>
                        <a:rPr sz="1800" spc="-90" dirty="0">
                          <a:latin typeface="Arial"/>
                          <a:cs typeface="Arial"/>
                        </a:rPr>
                        <a:t>guidance  </a:t>
                      </a:r>
                      <a:r>
                        <a:rPr sz="1800" spc="-65" dirty="0">
                          <a:latin typeface="Arial"/>
                          <a:cs typeface="Arial"/>
                        </a:rPr>
                        <a:t>around </a:t>
                      </a:r>
                      <a:r>
                        <a:rPr sz="1800" spc="-60" dirty="0">
                          <a:latin typeface="Arial"/>
                          <a:cs typeface="Arial"/>
                        </a:rPr>
                        <a:t>early </a:t>
                      </a:r>
                      <a:r>
                        <a:rPr sz="1800" spc="-85" dirty="0">
                          <a:latin typeface="Arial"/>
                          <a:cs typeface="Arial"/>
                        </a:rPr>
                        <a:t>and </a:t>
                      </a:r>
                      <a:r>
                        <a:rPr sz="1800" spc="-65" dirty="0">
                          <a:latin typeface="Arial"/>
                          <a:cs typeface="Arial"/>
                        </a:rPr>
                        <a:t>emergent </a:t>
                      </a:r>
                      <a:r>
                        <a:rPr sz="1800" spc="-75" dirty="0">
                          <a:latin typeface="Arial"/>
                          <a:cs typeface="Arial"/>
                        </a:rPr>
                        <a:t>reading </a:t>
                      </a:r>
                      <a:r>
                        <a:rPr sz="1800" spc="-95" dirty="0">
                          <a:latin typeface="Arial"/>
                          <a:cs typeface="Arial"/>
                        </a:rPr>
                        <a:t>experiences </a:t>
                      </a:r>
                      <a:r>
                        <a:rPr sz="1800" spc="-25" dirty="0">
                          <a:latin typeface="Arial"/>
                          <a:cs typeface="Arial"/>
                        </a:rPr>
                        <a:t>in  </a:t>
                      </a:r>
                      <a:r>
                        <a:rPr sz="1800" spc="-80" dirty="0">
                          <a:latin typeface="Arial"/>
                          <a:cs typeface="Arial"/>
                        </a:rPr>
                        <a:t>Prekindergarten-Grade </a:t>
                      </a:r>
                      <a:r>
                        <a:rPr sz="1800" spc="-75" dirty="0">
                          <a:latin typeface="Arial"/>
                          <a:cs typeface="Arial"/>
                        </a:rPr>
                        <a:t>3) </a:t>
                      </a:r>
                      <a:r>
                        <a:rPr sz="1800" spc="-110" dirty="0">
                          <a:latin typeface="Arial"/>
                          <a:cs typeface="Arial"/>
                        </a:rPr>
                        <a:t>have </a:t>
                      </a:r>
                      <a:r>
                        <a:rPr sz="1800" spc="-85" dirty="0">
                          <a:latin typeface="Arial"/>
                          <a:cs typeface="Arial"/>
                        </a:rPr>
                        <a:t>been </a:t>
                      </a:r>
                      <a:r>
                        <a:rPr sz="1800" spc="-95" dirty="0">
                          <a:latin typeface="Arial"/>
                          <a:cs typeface="Arial"/>
                        </a:rPr>
                        <a:t>expanded </a:t>
                      </a:r>
                      <a:r>
                        <a:rPr sz="1800" spc="-85" dirty="0">
                          <a:latin typeface="Arial"/>
                          <a:cs typeface="Arial"/>
                        </a:rPr>
                        <a:t>and </a:t>
                      </a:r>
                      <a:r>
                        <a:rPr sz="1800" spc="-40" dirty="0">
                          <a:latin typeface="Arial"/>
                          <a:cs typeface="Arial"/>
                        </a:rPr>
                        <a:t>clarified </a:t>
                      </a:r>
                      <a:r>
                        <a:rPr sz="1800" spc="15" dirty="0">
                          <a:latin typeface="Arial"/>
                          <a:cs typeface="Arial"/>
                        </a:rPr>
                        <a:t>to  </a:t>
                      </a:r>
                      <a:r>
                        <a:rPr sz="1800" spc="-90" dirty="0">
                          <a:latin typeface="Arial"/>
                          <a:cs typeface="Arial"/>
                        </a:rPr>
                        <a:t>ensure </a:t>
                      </a:r>
                      <a:r>
                        <a:rPr sz="1800" spc="-80" dirty="0">
                          <a:latin typeface="Arial"/>
                          <a:cs typeface="Arial"/>
                        </a:rPr>
                        <a:t>educators </a:t>
                      </a:r>
                      <a:r>
                        <a:rPr sz="1800" spc="-85" dirty="0">
                          <a:latin typeface="Arial"/>
                          <a:cs typeface="Arial"/>
                        </a:rPr>
                        <a:t>and </a:t>
                      </a:r>
                      <a:r>
                        <a:rPr sz="1800" spc="-70" dirty="0">
                          <a:latin typeface="Arial"/>
                          <a:cs typeface="Arial"/>
                        </a:rPr>
                        <a:t>parents understand </a:t>
                      </a:r>
                      <a:r>
                        <a:rPr sz="1800" spc="-20" dirty="0">
                          <a:latin typeface="Arial"/>
                          <a:cs typeface="Arial"/>
                        </a:rPr>
                        <a:t>the </a:t>
                      </a:r>
                      <a:r>
                        <a:rPr sz="1800" spc="-75" dirty="0">
                          <a:latin typeface="Arial"/>
                          <a:cs typeface="Arial"/>
                        </a:rPr>
                        <a:t>reading  expectations </a:t>
                      </a:r>
                      <a:r>
                        <a:rPr sz="1800" spc="-5" dirty="0">
                          <a:latin typeface="Arial"/>
                          <a:cs typeface="Arial"/>
                        </a:rPr>
                        <a:t>for </a:t>
                      </a:r>
                      <a:r>
                        <a:rPr sz="1800" spc="-114" dirty="0">
                          <a:latin typeface="Arial"/>
                          <a:cs typeface="Arial"/>
                        </a:rPr>
                        <a:t>each </a:t>
                      </a:r>
                      <a:r>
                        <a:rPr sz="1800" spc="-95" dirty="0">
                          <a:latin typeface="Arial"/>
                          <a:cs typeface="Arial"/>
                        </a:rPr>
                        <a:t>grade</a:t>
                      </a:r>
                      <a:r>
                        <a:rPr sz="1800" spc="-155" dirty="0">
                          <a:latin typeface="Arial"/>
                          <a:cs typeface="Arial"/>
                        </a:rPr>
                        <a:t> </a:t>
                      </a:r>
                      <a:r>
                        <a:rPr sz="1800" spc="-60" dirty="0">
                          <a:latin typeface="Arial"/>
                          <a:cs typeface="Arial"/>
                        </a:rPr>
                        <a:t>level.</a:t>
                      </a:r>
                      <a:endParaRPr sz="1800">
                        <a:latin typeface="Arial"/>
                        <a:cs typeface="Arial"/>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272541"/>
            <a:ext cx="6472555" cy="1001394"/>
          </a:xfrm>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45" dirty="0"/>
              <a:t> </a:t>
            </a:r>
            <a:r>
              <a:rPr dirty="0"/>
              <a:t>the  ELA</a:t>
            </a:r>
            <a:r>
              <a:rPr spc="-140" dirty="0"/>
              <a:t> </a:t>
            </a:r>
            <a:r>
              <a:rPr dirty="0"/>
              <a:t>Standards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15</a:t>
            </a:fld>
            <a:endParaRPr dirty="0"/>
          </a:p>
        </p:txBody>
      </p:sp>
      <p:graphicFrame>
        <p:nvGraphicFramePr>
          <p:cNvPr id="3" name="object 3"/>
          <p:cNvGraphicFramePr>
            <a:graphicFrameLocks noGrp="1"/>
          </p:cNvGraphicFramePr>
          <p:nvPr/>
        </p:nvGraphicFramePr>
        <p:xfrm>
          <a:off x="222250" y="1593850"/>
          <a:ext cx="8458200" cy="4693920"/>
        </p:xfrm>
        <a:graphic>
          <a:graphicData uri="http://schemas.openxmlformats.org/drawingml/2006/table">
            <a:tbl>
              <a:tblPr firstRow="1" bandRow="1">
                <a:tableStyleId>{2D5ABB26-0587-4C30-8999-92F81FD0307C}</a:tableStyleId>
              </a:tblPr>
              <a:tblGrid>
                <a:gridCol w="22860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487045">
                <a:tc>
                  <a:txBody>
                    <a:bodyPr/>
                    <a:lstStyle/>
                    <a:p>
                      <a:pPr marL="74295">
                        <a:lnSpc>
                          <a:spcPts val="1820"/>
                        </a:lnSpc>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0"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ts val="1905"/>
                        </a:lnSpc>
                        <a:spcBef>
                          <a:spcPts val="15"/>
                        </a:spcBef>
                      </a:pPr>
                      <a:r>
                        <a:rPr sz="1600" b="1" spc="-130" dirty="0">
                          <a:solidFill>
                            <a:srgbClr val="FFFFFF"/>
                          </a:solidFill>
                          <a:latin typeface="Trebuchet MS"/>
                          <a:cs typeface="Trebuchet MS"/>
                        </a:rPr>
                        <a:t>ELA</a:t>
                      </a:r>
                      <a:r>
                        <a:rPr sz="1600" b="1" spc="-125" dirty="0">
                          <a:solidFill>
                            <a:srgbClr val="FFFFFF"/>
                          </a:solidFill>
                          <a:latin typeface="Trebuchet MS"/>
                          <a:cs typeface="Trebuchet MS"/>
                        </a:rPr>
                        <a:t> </a:t>
                      </a:r>
                      <a:r>
                        <a:rPr sz="1600" b="1" spc="-85" dirty="0">
                          <a:solidFill>
                            <a:srgbClr val="FFFFFF"/>
                          </a:solidFill>
                          <a:latin typeface="Trebuchet MS"/>
                          <a:cs typeface="Trebuchet MS"/>
                        </a:rPr>
                        <a:t>Standards</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ts val="1835"/>
                        </a:lnSpc>
                      </a:pPr>
                      <a:r>
                        <a:rPr sz="1600" b="1" spc="-85" dirty="0">
                          <a:solidFill>
                            <a:srgbClr val="FFFFFF"/>
                          </a:solidFill>
                          <a:latin typeface="Trebuchet MS"/>
                          <a:cs typeface="Trebuchet MS"/>
                        </a:rPr>
                        <a:t>Rationale/Example</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206875">
                <a:tc>
                  <a:txBody>
                    <a:bodyPr/>
                    <a:lstStyle/>
                    <a:p>
                      <a:pPr>
                        <a:lnSpc>
                          <a:spcPct val="100000"/>
                        </a:lnSpc>
                        <a:spcBef>
                          <a:spcPts val="30"/>
                        </a:spcBef>
                      </a:pPr>
                      <a:endParaRPr sz="1750">
                        <a:latin typeface="Times New Roman"/>
                        <a:cs typeface="Times New Roman"/>
                      </a:endParaRPr>
                    </a:p>
                    <a:p>
                      <a:pPr marL="74295" marR="62865">
                        <a:lnSpc>
                          <a:spcPct val="100000"/>
                        </a:lnSpc>
                      </a:pPr>
                      <a:r>
                        <a:rPr sz="1800" b="1" spc="-114" dirty="0">
                          <a:solidFill>
                            <a:srgbClr val="FFFFFF"/>
                          </a:solidFill>
                          <a:latin typeface="Trebuchet MS"/>
                          <a:cs typeface="Trebuchet MS"/>
                        </a:rPr>
                        <a:t>Reviewed </a:t>
                      </a:r>
                      <a:r>
                        <a:rPr sz="1800" b="1" spc="-85" dirty="0">
                          <a:solidFill>
                            <a:srgbClr val="FFFFFF"/>
                          </a:solidFill>
                          <a:latin typeface="Trebuchet MS"/>
                          <a:cs typeface="Trebuchet MS"/>
                        </a:rPr>
                        <a:t>and </a:t>
                      </a:r>
                      <a:r>
                        <a:rPr sz="1800" b="1" spc="-114" dirty="0">
                          <a:solidFill>
                            <a:srgbClr val="FFFFFF"/>
                          </a:solidFill>
                          <a:latin typeface="Trebuchet MS"/>
                          <a:cs typeface="Trebuchet MS"/>
                        </a:rPr>
                        <a:t>revised  </a:t>
                      </a:r>
                      <a:r>
                        <a:rPr sz="1800" b="1" spc="-110" dirty="0">
                          <a:solidFill>
                            <a:srgbClr val="FFFFFF"/>
                          </a:solidFill>
                          <a:latin typeface="Trebuchet MS"/>
                          <a:cs typeface="Trebuchet MS"/>
                        </a:rPr>
                        <a:t>the </a:t>
                      </a:r>
                      <a:r>
                        <a:rPr sz="1800" b="1" spc="-114" dirty="0">
                          <a:solidFill>
                            <a:srgbClr val="FFFFFF"/>
                          </a:solidFill>
                          <a:latin typeface="Trebuchet MS"/>
                          <a:cs typeface="Trebuchet MS"/>
                        </a:rPr>
                        <a:t>Prekindergarten-  </a:t>
                      </a:r>
                      <a:r>
                        <a:rPr sz="1800" b="1" spc="-105" dirty="0">
                          <a:solidFill>
                            <a:srgbClr val="FFFFFF"/>
                          </a:solidFill>
                          <a:latin typeface="Trebuchet MS"/>
                          <a:cs typeface="Trebuchet MS"/>
                        </a:rPr>
                        <a:t>Grade </a:t>
                      </a:r>
                      <a:r>
                        <a:rPr sz="1800" b="1" spc="-145" dirty="0">
                          <a:solidFill>
                            <a:srgbClr val="FFFFFF"/>
                          </a:solidFill>
                          <a:latin typeface="Trebuchet MS"/>
                          <a:cs typeface="Trebuchet MS"/>
                        </a:rPr>
                        <a:t>3 </a:t>
                      </a:r>
                      <a:r>
                        <a:rPr sz="1800" b="1" spc="-150" dirty="0">
                          <a:solidFill>
                            <a:srgbClr val="FFFFFF"/>
                          </a:solidFill>
                          <a:latin typeface="Trebuchet MS"/>
                          <a:cs typeface="Trebuchet MS"/>
                        </a:rPr>
                        <a:t>ELA</a:t>
                      </a:r>
                      <a:r>
                        <a:rPr sz="1800" b="1" spc="-200" dirty="0">
                          <a:solidFill>
                            <a:srgbClr val="FFFFFF"/>
                          </a:solidFill>
                          <a:latin typeface="Trebuchet MS"/>
                          <a:cs typeface="Trebuchet MS"/>
                        </a:rPr>
                        <a:t> </a:t>
                      </a:r>
                      <a:r>
                        <a:rPr sz="1800" b="1" spc="-90" dirty="0">
                          <a:solidFill>
                            <a:srgbClr val="FFFFFF"/>
                          </a:solidFill>
                          <a:latin typeface="Trebuchet MS"/>
                          <a:cs typeface="Trebuchet MS"/>
                        </a:rPr>
                        <a:t>Standards  </a:t>
                      </a:r>
                      <a:r>
                        <a:rPr sz="1800" b="1" spc="-80" dirty="0">
                          <a:solidFill>
                            <a:srgbClr val="FFFFFF"/>
                          </a:solidFill>
                          <a:latin typeface="Trebuchet MS"/>
                          <a:cs typeface="Trebuchet MS"/>
                        </a:rPr>
                        <a:t>to </a:t>
                      </a:r>
                      <a:r>
                        <a:rPr sz="1800" b="1" spc="-114" dirty="0">
                          <a:solidFill>
                            <a:srgbClr val="FFFFFF"/>
                          </a:solidFill>
                          <a:latin typeface="Trebuchet MS"/>
                          <a:cs typeface="Trebuchet MS"/>
                        </a:rPr>
                        <a:t>ensure they </a:t>
                      </a:r>
                      <a:r>
                        <a:rPr sz="1800" b="1" spc="-120" dirty="0">
                          <a:solidFill>
                            <a:srgbClr val="FFFFFF"/>
                          </a:solidFill>
                          <a:latin typeface="Trebuchet MS"/>
                          <a:cs typeface="Trebuchet MS"/>
                        </a:rPr>
                        <a:t>are  </a:t>
                      </a:r>
                      <a:r>
                        <a:rPr sz="1800" b="1" spc="-100" dirty="0">
                          <a:solidFill>
                            <a:srgbClr val="FFFFFF"/>
                          </a:solidFill>
                          <a:latin typeface="Trebuchet MS"/>
                          <a:cs typeface="Trebuchet MS"/>
                        </a:rPr>
                        <a:t>appropriate </a:t>
                      </a:r>
                      <a:r>
                        <a:rPr sz="1800" b="1" spc="-105" dirty="0">
                          <a:solidFill>
                            <a:srgbClr val="FFFFFF"/>
                          </a:solidFill>
                          <a:latin typeface="Trebuchet MS"/>
                          <a:cs typeface="Trebuchet MS"/>
                        </a:rPr>
                        <a:t>for </a:t>
                      </a:r>
                      <a:r>
                        <a:rPr sz="1800" b="1" spc="-110" dirty="0">
                          <a:solidFill>
                            <a:srgbClr val="FFFFFF"/>
                          </a:solidFill>
                          <a:latin typeface="Trebuchet MS"/>
                          <a:cs typeface="Trebuchet MS"/>
                        </a:rPr>
                        <a:t>the  </a:t>
                      </a:r>
                      <a:r>
                        <a:rPr sz="1800" b="1" spc="-105" dirty="0">
                          <a:solidFill>
                            <a:srgbClr val="FFFFFF"/>
                          </a:solidFill>
                          <a:latin typeface="Trebuchet MS"/>
                          <a:cs typeface="Trebuchet MS"/>
                        </a:rPr>
                        <a:t>grade</a:t>
                      </a:r>
                      <a:r>
                        <a:rPr sz="1800" b="1" spc="-155" dirty="0">
                          <a:solidFill>
                            <a:srgbClr val="FFFFFF"/>
                          </a:solidFill>
                          <a:latin typeface="Trebuchet MS"/>
                          <a:cs typeface="Trebuchet MS"/>
                        </a:rPr>
                        <a:t> </a:t>
                      </a:r>
                      <a:r>
                        <a:rPr sz="1800" b="1" spc="-105" dirty="0">
                          <a:solidFill>
                            <a:srgbClr val="FFFFFF"/>
                          </a:solidFill>
                          <a:latin typeface="Trebuchet MS"/>
                          <a:cs typeface="Trebuchet MS"/>
                        </a:rPr>
                        <a:t>levels</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nSpc>
                          <a:spcPct val="100000"/>
                        </a:lnSpc>
                        <a:spcBef>
                          <a:spcPts val="20"/>
                        </a:spcBef>
                      </a:pPr>
                      <a:endParaRPr sz="1550">
                        <a:latin typeface="Times New Roman"/>
                        <a:cs typeface="Times New Roman"/>
                      </a:endParaRPr>
                    </a:p>
                    <a:p>
                      <a:pPr marL="74930" marR="191770">
                        <a:lnSpc>
                          <a:spcPct val="100000"/>
                        </a:lnSpc>
                      </a:pPr>
                      <a:r>
                        <a:rPr sz="1800" spc="-135" dirty="0">
                          <a:latin typeface="Arial"/>
                          <a:cs typeface="Arial"/>
                        </a:rPr>
                        <a:t>The </a:t>
                      </a:r>
                      <a:r>
                        <a:rPr sz="1800" spc="-110" dirty="0">
                          <a:latin typeface="Arial"/>
                          <a:cs typeface="Arial"/>
                        </a:rPr>
                        <a:t>Early </a:t>
                      </a:r>
                      <a:r>
                        <a:rPr sz="1800" spc="-90" dirty="0">
                          <a:latin typeface="Arial"/>
                          <a:cs typeface="Arial"/>
                        </a:rPr>
                        <a:t>Learning </a:t>
                      </a:r>
                      <a:r>
                        <a:rPr sz="1800" spc="-200" dirty="0">
                          <a:latin typeface="Arial"/>
                          <a:cs typeface="Arial"/>
                        </a:rPr>
                        <a:t>Task </a:t>
                      </a:r>
                      <a:r>
                        <a:rPr sz="1800" spc="-125" dirty="0">
                          <a:latin typeface="Arial"/>
                          <a:cs typeface="Arial"/>
                        </a:rPr>
                        <a:t>Force </a:t>
                      </a:r>
                      <a:r>
                        <a:rPr sz="1800" spc="-65" dirty="0">
                          <a:latin typeface="Arial"/>
                          <a:cs typeface="Arial"/>
                        </a:rPr>
                        <a:t>reviewed </a:t>
                      </a:r>
                      <a:r>
                        <a:rPr sz="1800" spc="-20" dirty="0">
                          <a:latin typeface="Arial"/>
                          <a:cs typeface="Arial"/>
                        </a:rPr>
                        <a:t>the </a:t>
                      </a:r>
                      <a:r>
                        <a:rPr sz="1800" spc="-70" dirty="0">
                          <a:latin typeface="Arial"/>
                          <a:cs typeface="Arial"/>
                        </a:rPr>
                        <a:t>Prekindergarten-  </a:t>
                      </a:r>
                      <a:r>
                        <a:rPr sz="1800" spc="-114" dirty="0">
                          <a:latin typeface="Arial"/>
                          <a:cs typeface="Arial"/>
                        </a:rPr>
                        <a:t>Grade </a:t>
                      </a:r>
                      <a:r>
                        <a:rPr sz="1800" spc="-90" dirty="0">
                          <a:latin typeface="Arial"/>
                          <a:cs typeface="Arial"/>
                        </a:rPr>
                        <a:t>3 </a:t>
                      </a:r>
                      <a:r>
                        <a:rPr sz="1800" spc="-245" dirty="0">
                          <a:latin typeface="Arial"/>
                          <a:cs typeface="Arial"/>
                        </a:rPr>
                        <a:t>ELA </a:t>
                      </a:r>
                      <a:r>
                        <a:rPr sz="1800" spc="-105" dirty="0">
                          <a:latin typeface="Arial"/>
                          <a:cs typeface="Arial"/>
                        </a:rPr>
                        <a:t>Standards </a:t>
                      </a:r>
                      <a:r>
                        <a:rPr sz="1800" spc="-25" dirty="0">
                          <a:latin typeface="Arial"/>
                          <a:cs typeface="Arial"/>
                        </a:rPr>
                        <a:t>in </a:t>
                      </a:r>
                      <a:r>
                        <a:rPr sz="1800" spc="-60" dirty="0">
                          <a:latin typeface="Arial"/>
                          <a:cs typeface="Arial"/>
                        </a:rPr>
                        <a:t>early </a:t>
                      </a:r>
                      <a:r>
                        <a:rPr sz="1800" spc="-135" dirty="0">
                          <a:latin typeface="Arial"/>
                          <a:cs typeface="Arial"/>
                        </a:rPr>
                        <a:t>June </a:t>
                      </a:r>
                      <a:r>
                        <a:rPr sz="1800" spc="-85" dirty="0">
                          <a:latin typeface="Arial"/>
                          <a:cs typeface="Arial"/>
                        </a:rPr>
                        <a:t>and </a:t>
                      </a:r>
                      <a:r>
                        <a:rPr sz="1800" spc="-90" dirty="0">
                          <a:latin typeface="Arial"/>
                          <a:cs typeface="Arial"/>
                        </a:rPr>
                        <a:t>made </a:t>
                      </a:r>
                      <a:r>
                        <a:rPr sz="1800" spc="-110" dirty="0">
                          <a:latin typeface="Arial"/>
                          <a:cs typeface="Arial"/>
                        </a:rPr>
                        <a:t>suggested  </a:t>
                      </a:r>
                      <a:r>
                        <a:rPr sz="1800" spc="-80" dirty="0">
                          <a:latin typeface="Arial"/>
                          <a:cs typeface="Arial"/>
                        </a:rPr>
                        <a:t>revisions </a:t>
                      </a:r>
                      <a:r>
                        <a:rPr sz="1800" spc="15" dirty="0">
                          <a:latin typeface="Arial"/>
                          <a:cs typeface="Arial"/>
                        </a:rPr>
                        <a:t>to </a:t>
                      </a:r>
                      <a:r>
                        <a:rPr sz="1800" spc="-95" dirty="0">
                          <a:latin typeface="Arial"/>
                          <a:cs typeface="Arial"/>
                        </a:rPr>
                        <a:t>several </a:t>
                      </a:r>
                      <a:r>
                        <a:rPr sz="1800" spc="-90" dirty="0">
                          <a:latin typeface="Arial"/>
                          <a:cs typeface="Arial"/>
                        </a:rPr>
                        <a:t>standards </a:t>
                      </a:r>
                      <a:r>
                        <a:rPr sz="1800" spc="-45" dirty="0">
                          <a:latin typeface="Arial"/>
                          <a:cs typeface="Arial"/>
                        </a:rPr>
                        <a:t>per </a:t>
                      </a:r>
                      <a:r>
                        <a:rPr sz="1800" spc="-95" dirty="0">
                          <a:latin typeface="Arial"/>
                          <a:cs typeface="Arial"/>
                        </a:rPr>
                        <a:t>grade </a:t>
                      </a:r>
                      <a:r>
                        <a:rPr sz="1800" spc="-5" dirty="0">
                          <a:latin typeface="Arial"/>
                          <a:cs typeface="Arial"/>
                        </a:rPr>
                        <a:t>for </a:t>
                      </a:r>
                      <a:r>
                        <a:rPr sz="1800" spc="-140" dirty="0">
                          <a:latin typeface="Arial"/>
                          <a:cs typeface="Arial"/>
                        </a:rPr>
                        <a:t>P-3 </a:t>
                      </a:r>
                      <a:r>
                        <a:rPr sz="1800" spc="15" dirty="0">
                          <a:latin typeface="Arial"/>
                          <a:cs typeface="Arial"/>
                        </a:rPr>
                        <a:t>to </a:t>
                      </a:r>
                      <a:r>
                        <a:rPr sz="1800" spc="-110" dirty="0">
                          <a:latin typeface="Arial"/>
                          <a:cs typeface="Arial"/>
                        </a:rPr>
                        <a:t>address  </a:t>
                      </a:r>
                      <a:r>
                        <a:rPr sz="1800" spc="-95" dirty="0">
                          <a:latin typeface="Arial"/>
                          <a:cs typeface="Arial"/>
                        </a:rPr>
                        <a:t>concerns </a:t>
                      </a:r>
                      <a:r>
                        <a:rPr sz="1800" spc="-40" dirty="0">
                          <a:latin typeface="Arial"/>
                          <a:cs typeface="Arial"/>
                        </a:rPr>
                        <a:t>about </a:t>
                      </a:r>
                      <a:r>
                        <a:rPr sz="1800" spc="-80" dirty="0">
                          <a:latin typeface="Arial"/>
                          <a:cs typeface="Arial"/>
                        </a:rPr>
                        <a:t>play </a:t>
                      </a:r>
                      <a:r>
                        <a:rPr sz="1800" spc="-85" dirty="0">
                          <a:latin typeface="Arial"/>
                          <a:cs typeface="Arial"/>
                        </a:rPr>
                        <a:t>and </a:t>
                      </a:r>
                      <a:r>
                        <a:rPr sz="1800" spc="-75" dirty="0">
                          <a:latin typeface="Arial"/>
                          <a:cs typeface="Arial"/>
                        </a:rPr>
                        <a:t>grade-level </a:t>
                      </a:r>
                      <a:r>
                        <a:rPr sz="1800" spc="-70" dirty="0">
                          <a:latin typeface="Arial"/>
                          <a:cs typeface="Arial"/>
                        </a:rPr>
                        <a:t>appropriateness. </a:t>
                      </a:r>
                      <a:r>
                        <a:rPr sz="1800" spc="-125" dirty="0">
                          <a:latin typeface="Arial"/>
                          <a:cs typeface="Arial"/>
                        </a:rPr>
                        <a:t>They </a:t>
                      </a:r>
                      <a:r>
                        <a:rPr sz="1800" spc="-95" dirty="0">
                          <a:latin typeface="Arial"/>
                          <a:cs typeface="Arial"/>
                        </a:rPr>
                        <a:t>also  </a:t>
                      </a:r>
                      <a:r>
                        <a:rPr sz="1800" spc="-75" dirty="0">
                          <a:latin typeface="Arial"/>
                          <a:cs typeface="Arial"/>
                        </a:rPr>
                        <a:t>recommended </a:t>
                      </a:r>
                      <a:r>
                        <a:rPr sz="1800" spc="-20" dirty="0">
                          <a:latin typeface="Arial"/>
                          <a:cs typeface="Arial"/>
                        </a:rPr>
                        <a:t>the </a:t>
                      </a:r>
                      <a:r>
                        <a:rPr sz="1800" spc="-35" dirty="0">
                          <a:latin typeface="Arial"/>
                          <a:cs typeface="Arial"/>
                        </a:rPr>
                        <a:t>addition </a:t>
                      </a:r>
                      <a:r>
                        <a:rPr sz="1800" spc="-5" dirty="0">
                          <a:latin typeface="Arial"/>
                          <a:cs typeface="Arial"/>
                        </a:rPr>
                        <a:t>of </a:t>
                      </a:r>
                      <a:r>
                        <a:rPr sz="1800" spc="-60" dirty="0">
                          <a:latin typeface="Arial"/>
                          <a:cs typeface="Arial"/>
                        </a:rPr>
                        <a:t>more </a:t>
                      </a:r>
                      <a:r>
                        <a:rPr sz="1800" spc="-90" dirty="0">
                          <a:latin typeface="Arial"/>
                          <a:cs typeface="Arial"/>
                        </a:rPr>
                        <a:t>guidance </a:t>
                      </a:r>
                      <a:r>
                        <a:rPr sz="1800" spc="-85" dirty="0">
                          <a:latin typeface="Arial"/>
                          <a:cs typeface="Arial"/>
                        </a:rPr>
                        <a:t>and </a:t>
                      </a:r>
                      <a:r>
                        <a:rPr sz="1800" spc="-55" dirty="0">
                          <a:latin typeface="Arial"/>
                          <a:cs typeface="Arial"/>
                        </a:rPr>
                        <a:t>description  </a:t>
                      </a:r>
                      <a:r>
                        <a:rPr sz="1800" spc="-65" dirty="0">
                          <a:latin typeface="Arial"/>
                          <a:cs typeface="Arial"/>
                        </a:rPr>
                        <a:t>around </a:t>
                      </a:r>
                      <a:r>
                        <a:rPr sz="1800" spc="-75" dirty="0">
                          <a:latin typeface="Arial"/>
                          <a:cs typeface="Arial"/>
                        </a:rPr>
                        <a:t>reading </a:t>
                      </a:r>
                      <a:r>
                        <a:rPr sz="1800" spc="-85" dirty="0">
                          <a:latin typeface="Arial"/>
                          <a:cs typeface="Arial"/>
                        </a:rPr>
                        <a:t>and </a:t>
                      </a:r>
                      <a:r>
                        <a:rPr sz="1800" spc="-15" dirty="0">
                          <a:latin typeface="Arial"/>
                          <a:cs typeface="Arial"/>
                        </a:rPr>
                        <a:t>writing </a:t>
                      </a:r>
                      <a:r>
                        <a:rPr sz="1800" spc="-25" dirty="0">
                          <a:latin typeface="Arial"/>
                          <a:cs typeface="Arial"/>
                        </a:rPr>
                        <a:t>in </a:t>
                      </a:r>
                      <a:r>
                        <a:rPr sz="1800" spc="-20" dirty="0">
                          <a:latin typeface="Arial"/>
                          <a:cs typeface="Arial"/>
                        </a:rPr>
                        <a:t>the </a:t>
                      </a:r>
                      <a:r>
                        <a:rPr sz="1800" spc="-60" dirty="0">
                          <a:latin typeface="Arial"/>
                          <a:cs typeface="Arial"/>
                        </a:rPr>
                        <a:t>early </a:t>
                      </a:r>
                      <a:r>
                        <a:rPr sz="1800" spc="-105" dirty="0">
                          <a:latin typeface="Arial"/>
                          <a:cs typeface="Arial"/>
                        </a:rPr>
                        <a:t>grades, </a:t>
                      </a:r>
                      <a:r>
                        <a:rPr sz="1800" spc="-60" dirty="0">
                          <a:latin typeface="Arial"/>
                          <a:cs typeface="Arial"/>
                        </a:rPr>
                        <a:t>including </a:t>
                      </a:r>
                      <a:r>
                        <a:rPr sz="1800" spc="-25" dirty="0">
                          <a:latin typeface="Arial"/>
                          <a:cs typeface="Arial"/>
                        </a:rPr>
                        <a:t>text  </a:t>
                      </a:r>
                      <a:r>
                        <a:rPr sz="1800" spc="-60" dirty="0">
                          <a:latin typeface="Arial"/>
                          <a:cs typeface="Arial"/>
                        </a:rPr>
                        <a:t>complexity </a:t>
                      </a:r>
                      <a:r>
                        <a:rPr sz="1800" spc="-85" dirty="0">
                          <a:latin typeface="Arial"/>
                          <a:cs typeface="Arial"/>
                        </a:rPr>
                        <a:t>and </a:t>
                      </a:r>
                      <a:r>
                        <a:rPr sz="1800" spc="-75" dirty="0">
                          <a:latin typeface="Arial"/>
                          <a:cs typeface="Arial"/>
                        </a:rPr>
                        <a:t>reading </a:t>
                      </a:r>
                      <a:r>
                        <a:rPr sz="1800" spc="-70" dirty="0">
                          <a:latin typeface="Arial"/>
                          <a:cs typeface="Arial"/>
                        </a:rPr>
                        <a:t>expectations. </a:t>
                      </a:r>
                      <a:r>
                        <a:rPr sz="1800" spc="-130" dirty="0">
                          <a:latin typeface="Arial"/>
                          <a:cs typeface="Arial"/>
                        </a:rPr>
                        <a:t>The </a:t>
                      </a:r>
                      <a:r>
                        <a:rPr sz="1800" spc="-50" dirty="0">
                          <a:latin typeface="Arial"/>
                          <a:cs typeface="Arial"/>
                        </a:rPr>
                        <a:t>importance </a:t>
                      </a:r>
                      <a:r>
                        <a:rPr sz="1800" spc="-5" dirty="0">
                          <a:latin typeface="Arial"/>
                          <a:cs typeface="Arial"/>
                        </a:rPr>
                        <a:t>of </a:t>
                      </a:r>
                      <a:r>
                        <a:rPr sz="1800" spc="-80" dirty="0">
                          <a:latin typeface="Arial"/>
                          <a:cs typeface="Arial"/>
                        </a:rPr>
                        <a:t>play  </a:t>
                      </a:r>
                      <a:r>
                        <a:rPr sz="1800" spc="-85" dirty="0">
                          <a:latin typeface="Arial"/>
                          <a:cs typeface="Arial"/>
                        </a:rPr>
                        <a:t>and </a:t>
                      </a:r>
                      <a:r>
                        <a:rPr sz="1800" spc="-95" dirty="0">
                          <a:latin typeface="Arial"/>
                          <a:cs typeface="Arial"/>
                        </a:rPr>
                        <a:t>classroom </a:t>
                      </a:r>
                      <a:r>
                        <a:rPr sz="1800" spc="-50" dirty="0">
                          <a:latin typeface="Arial"/>
                          <a:cs typeface="Arial"/>
                        </a:rPr>
                        <a:t>environment </a:t>
                      </a:r>
                      <a:r>
                        <a:rPr sz="1800" spc="-65" dirty="0">
                          <a:latin typeface="Arial"/>
                          <a:cs typeface="Arial"/>
                        </a:rPr>
                        <a:t>were </a:t>
                      </a:r>
                      <a:r>
                        <a:rPr sz="1800" spc="-25" dirty="0">
                          <a:latin typeface="Arial"/>
                          <a:cs typeface="Arial"/>
                        </a:rPr>
                        <a:t>identified </a:t>
                      </a:r>
                      <a:r>
                        <a:rPr sz="1800" spc="-170" dirty="0">
                          <a:latin typeface="Arial"/>
                          <a:cs typeface="Arial"/>
                        </a:rPr>
                        <a:t>as </a:t>
                      </a:r>
                      <a:r>
                        <a:rPr sz="1800" spc="-20" dirty="0">
                          <a:latin typeface="Arial"/>
                          <a:cs typeface="Arial"/>
                        </a:rPr>
                        <a:t>important </a:t>
                      </a:r>
                      <a:r>
                        <a:rPr sz="1800" spc="-120" dirty="0">
                          <a:latin typeface="Arial"/>
                          <a:cs typeface="Arial"/>
                        </a:rPr>
                        <a:t>areas  </a:t>
                      </a:r>
                      <a:r>
                        <a:rPr sz="1800" spc="-5" dirty="0">
                          <a:latin typeface="Arial"/>
                          <a:cs typeface="Arial"/>
                        </a:rPr>
                        <a:t>for </a:t>
                      </a:r>
                      <a:r>
                        <a:rPr sz="1800" spc="-15" dirty="0">
                          <a:latin typeface="Arial"/>
                          <a:cs typeface="Arial"/>
                        </a:rPr>
                        <a:t>future </a:t>
                      </a:r>
                      <a:r>
                        <a:rPr sz="1800" spc="-60" dirty="0">
                          <a:latin typeface="Arial"/>
                          <a:cs typeface="Arial"/>
                        </a:rPr>
                        <a:t>early learning</a:t>
                      </a:r>
                      <a:r>
                        <a:rPr sz="1800" spc="-260" dirty="0">
                          <a:latin typeface="Arial"/>
                          <a:cs typeface="Arial"/>
                        </a:rPr>
                        <a:t> </a:t>
                      </a:r>
                      <a:r>
                        <a:rPr sz="1800" spc="-95" dirty="0">
                          <a:latin typeface="Arial"/>
                          <a:cs typeface="Arial"/>
                        </a:rPr>
                        <a:t>resources.</a:t>
                      </a:r>
                      <a:endParaRPr sz="1800">
                        <a:latin typeface="Arial"/>
                        <a:cs typeface="Arial"/>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272541"/>
            <a:ext cx="6472555" cy="1001394"/>
          </a:xfrm>
          <a:prstGeom prst="rect">
            <a:avLst/>
          </a:prstGeom>
        </p:spPr>
        <p:txBody>
          <a:bodyPr vert="horz" wrap="square" lIns="0" tIns="12700" rIns="0" bIns="0" rtlCol="0">
            <a:spAutoFit/>
          </a:bodyPr>
          <a:lstStyle/>
          <a:p>
            <a:pPr marL="12700" marR="5080">
              <a:lnSpc>
                <a:spcPct val="100000"/>
              </a:lnSpc>
              <a:spcBef>
                <a:spcPts val="100"/>
              </a:spcBef>
            </a:pPr>
            <a:r>
              <a:rPr dirty="0"/>
              <a:t>Highlights of the </a:t>
            </a:r>
            <a:r>
              <a:rPr spc="-5" dirty="0"/>
              <a:t>Revisions </a:t>
            </a:r>
            <a:r>
              <a:rPr dirty="0"/>
              <a:t>of</a:t>
            </a:r>
            <a:r>
              <a:rPr spc="-145" dirty="0"/>
              <a:t> </a:t>
            </a:r>
            <a:r>
              <a:rPr dirty="0"/>
              <a:t>the  ELA</a:t>
            </a:r>
            <a:r>
              <a:rPr spc="-140" dirty="0"/>
              <a:t> </a:t>
            </a:r>
            <a:r>
              <a:rPr dirty="0"/>
              <a:t>Standards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16</a:t>
            </a:fld>
            <a:endParaRPr dirty="0"/>
          </a:p>
        </p:txBody>
      </p:sp>
      <p:graphicFrame>
        <p:nvGraphicFramePr>
          <p:cNvPr id="3" name="object 3"/>
          <p:cNvGraphicFramePr>
            <a:graphicFrameLocks noGrp="1"/>
          </p:cNvGraphicFramePr>
          <p:nvPr/>
        </p:nvGraphicFramePr>
        <p:xfrm>
          <a:off x="222250" y="1593850"/>
          <a:ext cx="8458200" cy="4693920"/>
        </p:xfrm>
        <a:graphic>
          <a:graphicData uri="http://schemas.openxmlformats.org/drawingml/2006/table">
            <a:tbl>
              <a:tblPr firstRow="1" bandRow="1">
                <a:tableStyleId>{2D5ABB26-0587-4C30-8999-92F81FD0307C}</a:tableStyleId>
              </a:tblPr>
              <a:tblGrid>
                <a:gridCol w="22860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487045">
                <a:tc>
                  <a:txBody>
                    <a:bodyPr/>
                    <a:lstStyle/>
                    <a:p>
                      <a:pPr marL="74295">
                        <a:lnSpc>
                          <a:spcPts val="1820"/>
                        </a:lnSpc>
                      </a:pPr>
                      <a:r>
                        <a:rPr sz="1600" b="1" spc="-135" dirty="0">
                          <a:solidFill>
                            <a:srgbClr val="FFFFFF"/>
                          </a:solidFill>
                          <a:latin typeface="Trebuchet MS"/>
                          <a:cs typeface="Trebuchet MS"/>
                        </a:rPr>
                        <a:t>Type </a:t>
                      </a:r>
                      <a:r>
                        <a:rPr sz="1600" b="1" spc="-70" dirty="0">
                          <a:solidFill>
                            <a:srgbClr val="FFFFFF"/>
                          </a:solidFill>
                          <a:latin typeface="Trebuchet MS"/>
                          <a:cs typeface="Trebuchet MS"/>
                        </a:rPr>
                        <a:t>of </a:t>
                      </a:r>
                      <a:r>
                        <a:rPr sz="1600" b="1" spc="-90" dirty="0">
                          <a:solidFill>
                            <a:srgbClr val="FFFFFF"/>
                          </a:solidFill>
                          <a:latin typeface="Trebuchet MS"/>
                          <a:cs typeface="Trebuchet MS"/>
                        </a:rPr>
                        <a:t>Revision </a:t>
                      </a:r>
                      <a:r>
                        <a:rPr sz="1600" b="1" spc="-75" dirty="0">
                          <a:solidFill>
                            <a:srgbClr val="FFFFFF"/>
                          </a:solidFill>
                          <a:latin typeface="Trebuchet MS"/>
                          <a:cs typeface="Trebuchet MS"/>
                        </a:rPr>
                        <a:t>to</a:t>
                      </a:r>
                      <a:r>
                        <a:rPr sz="1600" b="1" spc="-210" dirty="0">
                          <a:solidFill>
                            <a:srgbClr val="FFFFFF"/>
                          </a:solidFill>
                          <a:latin typeface="Trebuchet MS"/>
                          <a:cs typeface="Trebuchet MS"/>
                        </a:rPr>
                        <a:t> </a:t>
                      </a:r>
                      <a:r>
                        <a:rPr sz="1600" b="1" spc="-100" dirty="0">
                          <a:solidFill>
                            <a:srgbClr val="FFFFFF"/>
                          </a:solidFill>
                          <a:latin typeface="Trebuchet MS"/>
                          <a:cs typeface="Trebuchet MS"/>
                        </a:rPr>
                        <a:t>the</a:t>
                      </a:r>
                      <a:endParaRPr sz="1600">
                        <a:latin typeface="Trebuchet MS"/>
                        <a:cs typeface="Trebuchet MS"/>
                      </a:endParaRPr>
                    </a:p>
                    <a:p>
                      <a:pPr marL="74295">
                        <a:lnSpc>
                          <a:spcPts val="1905"/>
                        </a:lnSpc>
                        <a:spcBef>
                          <a:spcPts val="15"/>
                        </a:spcBef>
                      </a:pPr>
                      <a:r>
                        <a:rPr sz="1600" b="1" spc="-130" dirty="0">
                          <a:solidFill>
                            <a:srgbClr val="FFFFFF"/>
                          </a:solidFill>
                          <a:latin typeface="Trebuchet MS"/>
                          <a:cs typeface="Trebuchet MS"/>
                        </a:rPr>
                        <a:t>ELA</a:t>
                      </a:r>
                      <a:r>
                        <a:rPr sz="1600" b="1" spc="-125" dirty="0">
                          <a:solidFill>
                            <a:srgbClr val="FFFFFF"/>
                          </a:solidFill>
                          <a:latin typeface="Trebuchet MS"/>
                          <a:cs typeface="Trebuchet MS"/>
                        </a:rPr>
                        <a:t> </a:t>
                      </a:r>
                      <a:r>
                        <a:rPr sz="1600" b="1" spc="-85" dirty="0">
                          <a:solidFill>
                            <a:srgbClr val="FFFFFF"/>
                          </a:solidFill>
                          <a:latin typeface="Trebuchet MS"/>
                          <a:cs typeface="Trebuchet MS"/>
                        </a:rPr>
                        <a:t>Standards</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ts val="1835"/>
                        </a:lnSpc>
                      </a:pPr>
                      <a:r>
                        <a:rPr sz="1600" b="1" spc="-85" dirty="0">
                          <a:solidFill>
                            <a:srgbClr val="FFFFFF"/>
                          </a:solidFill>
                          <a:latin typeface="Trebuchet MS"/>
                          <a:cs typeface="Trebuchet MS"/>
                        </a:rPr>
                        <a:t>Rationale/Example</a:t>
                      </a:r>
                      <a:endParaRPr sz="1600">
                        <a:latin typeface="Trebuchet MS"/>
                        <a:cs typeface="Trebuchet M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206875">
                <a:tc>
                  <a:txBody>
                    <a:bodyPr/>
                    <a:lstStyle/>
                    <a:p>
                      <a:pPr>
                        <a:lnSpc>
                          <a:spcPct val="100000"/>
                        </a:lnSpc>
                        <a:spcBef>
                          <a:spcPts val="30"/>
                        </a:spcBef>
                      </a:pPr>
                      <a:endParaRPr sz="1750">
                        <a:latin typeface="Times New Roman"/>
                        <a:cs typeface="Times New Roman"/>
                      </a:endParaRPr>
                    </a:p>
                    <a:p>
                      <a:pPr marL="74295" marR="149225">
                        <a:lnSpc>
                          <a:spcPct val="100000"/>
                        </a:lnSpc>
                      </a:pPr>
                      <a:r>
                        <a:rPr sz="1800" b="1" spc="-125" dirty="0">
                          <a:solidFill>
                            <a:srgbClr val="FFFFFF"/>
                          </a:solidFill>
                          <a:latin typeface="Trebuchet MS"/>
                          <a:cs typeface="Trebuchet MS"/>
                        </a:rPr>
                        <a:t>Created </a:t>
                      </a:r>
                      <a:r>
                        <a:rPr sz="1800" b="1" spc="-85" dirty="0">
                          <a:solidFill>
                            <a:srgbClr val="FFFFFF"/>
                          </a:solidFill>
                          <a:latin typeface="Trebuchet MS"/>
                          <a:cs typeface="Trebuchet MS"/>
                        </a:rPr>
                        <a:t>an </a:t>
                      </a:r>
                      <a:r>
                        <a:rPr sz="1800" b="1" spc="-114" dirty="0">
                          <a:solidFill>
                            <a:srgbClr val="FFFFFF"/>
                          </a:solidFill>
                          <a:latin typeface="Trebuchet MS"/>
                          <a:cs typeface="Trebuchet MS"/>
                        </a:rPr>
                        <a:t>Early  Learning </a:t>
                      </a:r>
                      <a:r>
                        <a:rPr sz="1800" b="1" spc="-90" dirty="0">
                          <a:solidFill>
                            <a:srgbClr val="FFFFFF"/>
                          </a:solidFill>
                          <a:latin typeface="Trebuchet MS"/>
                          <a:cs typeface="Trebuchet MS"/>
                        </a:rPr>
                        <a:t>Standards  </a:t>
                      </a:r>
                      <a:r>
                        <a:rPr sz="1800" b="1" spc="-100" dirty="0">
                          <a:solidFill>
                            <a:srgbClr val="FFFFFF"/>
                          </a:solidFill>
                          <a:latin typeface="Trebuchet MS"/>
                          <a:cs typeface="Trebuchet MS"/>
                        </a:rPr>
                        <a:t>introduction section  </a:t>
                      </a:r>
                      <a:r>
                        <a:rPr sz="1800" b="1" spc="-95" dirty="0">
                          <a:solidFill>
                            <a:srgbClr val="FFFFFF"/>
                          </a:solidFill>
                          <a:latin typeface="Trebuchet MS"/>
                          <a:cs typeface="Trebuchet MS"/>
                        </a:rPr>
                        <a:t>that provides </a:t>
                      </a:r>
                      <a:r>
                        <a:rPr sz="1800" b="1" spc="-110" dirty="0">
                          <a:solidFill>
                            <a:srgbClr val="FFFFFF"/>
                          </a:solidFill>
                          <a:latin typeface="Trebuchet MS"/>
                          <a:cs typeface="Trebuchet MS"/>
                        </a:rPr>
                        <a:t>more  </a:t>
                      </a:r>
                      <a:r>
                        <a:rPr sz="1800" b="1" spc="-100" dirty="0">
                          <a:solidFill>
                            <a:srgbClr val="FFFFFF"/>
                          </a:solidFill>
                          <a:latin typeface="Trebuchet MS"/>
                          <a:cs typeface="Trebuchet MS"/>
                        </a:rPr>
                        <a:t>guidance </a:t>
                      </a:r>
                      <a:r>
                        <a:rPr sz="1800" b="1" spc="-95" dirty="0">
                          <a:solidFill>
                            <a:srgbClr val="FFFFFF"/>
                          </a:solidFill>
                          <a:latin typeface="Trebuchet MS"/>
                          <a:cs typeface="Trebuchet MS"/>
                        </a:rPr>
                        <a:t>around</a:t>
                      </a:r>
                      <a:r>
                        <a:rPr sz="1800" b="1" spc="-295" dirty="0">
                          <a:solidFill>
                            <a:srgbClr val="FFFFFF"/>
                          </a:solidFill>
                          <a:latin typeface="Trebuchet MS"/>
                          <a:cs typeface="Trebuchet MS"/>
                        </a:rPr>
                        <a:t> </a:t>
                      </a:r>
                      <a:r>
                        <a:rPr sz="1800" b="1" spc="-75" dirty="0">
                          <a:solidFill>
                            <a:srgbClr val="FFFFFF"/>
                          </a:solidFill>
                          <a:latin typeface="Trebuchet MS"/>
                          <a:cs typeface="Trebuchet MS"/>
                        </a:rPr>
                        <a:t>how  </a:t>
                      </a:r>
                      <a:r>
                        <a:rPr sz="1800" b="1" spc="-110" dirty="0">
                          <a:solidFill>
                            <a:srgbClr val="FFFFFF"/>
                          </a:solidFill>
                          <a:latin typeface="Trebuchet MS"/>
                          <a:cs typeface="Trebuchet MS"/>
                        </a:rPr>
                        <a:t>the </a:t>
                      </a:r>
                      <a:r>
                        <a:rPr sz="1800" b="1" spc="-90" dirty="0">
                          <a:solidFill>
                            <a:srgbClr val="FFFFFF"/>
                          </a:solidFill>
                          <a:latin typeface="Trebuchet MS"/>
                          <a:cs typeface="Trebuchet MS"/>
                        </a:rPr>
                        <a:t>standards </a:t>
                      </a:r>
                      <a:r>
                        <a:rPr sz="1800" b="1" spc="-114" dirty="0">
                          <a:solidFill>
                            <a:srgbClr val="FFFFFF"/>
                          </a:solidFill>
                          <a:latin typeface="Trebuchet MS"/>
                          <a:cs typeface="Trebuchet MS"/>
                        </a:rPr>
                        <a:t>can </a:t>
                      </a:r>
                      <a:r>
                        <a:rPr sz="1800" b="1" spc="-105" dirty="0">
                          <a:solidFill>
                            <a:srgbClr val="FFFFFF"/>
                          </a:solidFill>
                          <a:latin typeface="Trebuchet MS"/>
                          <a:cs typeface="Trebuchet MS"/>
                        </a:rPr>
                        <a:t>be  implemented </a:t>
                      </a:r>
                      <a:r>
                        <a:rPr sz="1800" b="1" spc="-95" dirty="0">
                          <a:solidFill>
                            <a:srgbClr val="FFFFFF"/>
                          </a:solidFill>
                          <a:latin typeface="Trebuchet MS"/>
                          <a:cs typeface="Trebuchet MS"/>
                        </a:rPr>
                        <a:t>in  </a:t>
                      </a:r>
                      <a:r>
                        <a:rPr sz="1800" b="1" spc="-114" dirty="0">
                          <a:solidFill>
                            <a:srgbClr val="FFFFFF"/>
                          </a:solidFill>
                          <a:latin typeface="Trebuchet MS"/>
                          <a:cs typeface="Trebuchet MS"/>
                        </a:rPr>
                        <a:t>Prekindergarten-  </a:t>
                      </a:r>
                      <a:r>
                        <a:rPr sz="1800" b="1" spc="-105" dirty="0">
                          <a:solidFill>
                            <a:srgbClr val="FFFFFF"/>
                          </a:solidFill>
                          <a:latin typeface="Trebuchet MS"/>
                          <a:cs typeface="Trebuchet MS"/>
                        </a:rPr>
                        <a:t>Grade</a:t>
                      </a:r>
                      <a:r>
                        <a:rPr sz="1800" b="1" spc="-155" dirty="0">
                          <a:solidFill>
                            <a:srgbClr val="FFFFFF"/>
                          </a:solidFill>
                          <a:latin typeface="Trebuchet MS"/>
                          <a:cs typeface="Trebuchet MS"/>
                        </a:rPr>
                        <a:t> </a:t>
                      </a:r>
                      <a:r>
                        <a:rPr sz="1800" b="1" spc="-145" dirty="0">
                          <a:solidFill>
                            <a:srgbClr val="FFFFFF"/>
                          </a:solidFill>
                          <a:latin typeface="Trebuchet MS"/>
                          <a:cs typeface="Trebuchet MS"/>
                        </a:rPr>
                        <a:t>2</a:t>
                      </a:r>
                      <a:endParaRPr sz="1800">
                        <a:latin typeface="Trebuchet MS"/>
                        <a:cs typeface="Trebuchet MS"/>
                      </a:endParaRPr>
                    </a:p>
                  </a:txBody>
                  <a:tcPr marL="0" marR="0" marT="38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a:lnSpc>
                          <a:spcPct val="100000"/>
                        </a:lnSpc>
                        <a:spcBef>
                          <a:spcPts val="20"/>
                        </a:spcBef>
                      </a:pPr>
                      <a:endParaRPr sz="1550">
                        <a:latin typeface="Times New Roman"/>
                        <a:cs typeface="Times New Roman"/>
                      </a:endParaRPr>
                    </a:p>
                    <a:p>
                      <a:pPr marL="74930" marR="82550">
                        <a:lnSpc>
                          <a:spcPct val="100000"/>
                        </a:lnSpc>
                      </a:pPr>
                      <a:r>
                        <a:rPr sz="1800" spc="-135" dirty="0">
                          <a:latin typeface="Arial"/>
                          <a:cs typeface="Arial"/>
                        </a:rPr>
                        <a:t>The </a:t>
                      </a:r>
                      <a:r>
                        <a:rPr sz="1800" spc="-110" dirty="0">
                          <a:latin typeface="Arial"/>
                          <a:cs typeface="Arial"/>
                        </a:rPr>
                        <a:t>Early </a:t>
                      </a:r>
                      <a:r>
                        <a:rPr sz="1800" spc="-90" dirty="0">
                          <a:latin typeface="Arial"/>
                          <a:cs typeface="Arial"/>
                        </a:rPr>
                        <a:t>Learning </a:t>
                      </a:r>
                      <a:r>
                        <a:rPr sz="1800" spc="-105" dirty="0">
                          <a:latin typeface="Arial"/>
                          <a:cs typeface="Arial"/>
                        </a:rPr>
                        <a:t>Standards </a:t>
                      </a:r>
                      <a:r>
                        <a:rPr sz="1800" spc="-25" dirty="0">
                          <a:latin typeface="Arial"/>
                          <a:cs typeface="Arial"/>
                        </a:rPr>
                        <a:t>introduction </a:t>
                      </a:r>
                      <a:r>
                        <a:rPr sz="1800" dirty="0">
                          <a:latin typeface="Arial"/>
                          <a:cs typeface="Arial"/>
                        </a:rPr>
                        <a:t>will </a:t>
                      </a:r>
                      <a:r>
                        <a:rPr sz="1800" spc="-55" dirty="0">
                          <a:latin typeface="Arial"/>
                          <a:cs typeface="Arial"/>
                        </a:rPr>
                        <a:t>provide </a:t>
                      </a:r>
                      <a:r>
                        <a:rPr sz="1800" spc="-90" dirty="0">
                          <a:latin typeface="Arial"/>
                          <a:cs typeface="Arial"/>
                        </a:rPr>
                        <a:t>guidance  </a:t>
                      </a:r>
                      <a:r>
                        <a:rPr sz="1800" spc="-85" dirty="0">
                          <a:latin typeface="Arial"/>
                          <a:cs typeface="Arial"/>
                        </a:rPr>
                        <a:t>and </a:t>
                      </a:r>
                      <a:r>
                        <a:rPr sz="1800" spc="-55" dirty="0">
                          <a:latin typeface="Arial"/>
                          <a:cs typeface="Arial"/>
                        </a:rPr>
                        <a:t>context </a:t>
                      </a:r>
                      <a:r>
                        <a:rPr sz="1800" spc="-5" dirty="0">
                          <a:latin typeface="Arial"/>
                          <a:cs typeface="Arial"/>
                        </a:rPr>
                        <a:t>for </a:t>
                      </a:r>
                      <a:r>
                        <a:rPr sz="1800" spc="-20" dirty="0">
                          <a:latin typeface="Arial"/>
                          <a:cs typeface="Arial"/>
                        </a:rPr>
                        <a:t>the </a:t>
                      </a:r>
                      <a:r>
                        <a:rPr sz="1800" spc="-85" dirty="0">
                          <a:latin typeface="Arial"/>
                          <a:cs typeface="Arial"/>
                        </a:rPr>
                        <a:t>standards, </a:t>
                      </a:r>
                      <a:r>
                        <a:rPr sz="1800" spc="-170" dirty="0">
                          <a:latin typeface="Arial"/>
                          <a:cs typeface="Arial"/>
                        </a:rPr>
                        <a:t>as </a:t>
                      </a:r>
                      <a:r>
                        <a:rPr sz="1800" spc="-30" dirty="0">
                          <a:latin typeface="Arial"/>
                          <a:cs typeface="Arial"/>
                        </a:rPr>
                        <a:t>well </a:t>
                      </a:r>
                      <a:r>
                        <a:rPr sz="1800" spc="-170" dirty="0">
                          <a:latin typeface="Arial"/>
                          <a:cs typeface="Arial"/>
                        </a:rPr>
                        <a:t>as </a:t>
                      </a:r>
                      <a:r>
                        <a:rPr sz="1800" spc="-90" dirty="0">
                          <a:latin typeface="Arial"/>
                          <a:cs typeface="Arial"/>
                        </a:rPr>
                        <a:t>guidance </a:t>
                      </a:r>
                      <a:r>
                        <a:rPr sz="1800" spc="-65" dirty="0">
                          <a:latin typeface="Arial"/>
                          <a:cs typeface="Arial"/>
                        </a:rPr>
                        <a:t>around  </a:t>
                      </a:r>
                      <a:r>
                        <a:rPr sz="1800" spc="-60" dirty="0">
                          <a:latin typeface="Arial"/>
                          <a:cs typeface="Arial"/>
                        </a:rPr>
                        <a:t>developmentally </a:t>
                      </a:r>
                      <a:r>
                        <a:rPr sz="1800" spc="-50" dirty="0">
                          <a:latin typeface="Arial"/>
                          <a:cs typeface="Arial"/>
                        </a:rPr>
                        <a:t>appropriate </a:t>
                      </a:r>
                      <a:r>
                        <a:rPr sz="1800" spc="-65" dirty="0">
                          <a:latin typeface="Arial"/>
                          <a:cs typeface="Arial"/>
                        </a:rPr>
                        <a:t>practice, </a:t>
                      </a:r>
                      <a:r>
                        <a:rPr sz="1800" spc="-75" dirty="0">
                          <a:latin typeface="Arial"/>
                          <a:cs typeface="Arial"/>
                        </a:rPr>
                        <a:t>teaching </a:t>
                      </a:r>
                      <a:r>
                        <a:rPr sz="1800" spc="-40" dirty="0">
                          <a:latin typeface="Arial"/>
                          <a:cs typeface="Arial"/>
                        </a:rPr>
                        <a:t>all </a:t>
                      </a:r>
                      <a:r>
                        <a:rPr sz="1800" spc="-60" dirty="0">
                          <a:latin typeface="Arial"/>
                          <a:cs typeface="Arial"/>
                        </a:rPr>
                        <a:t>students,  </a:t>
                      </a:r>
                      <a:r>
                        <a:rPr sz="1800" spc="-40" dirty="0">
                          <a:latin typeface="Arial"/>
                          <a:cs typeface="Arial"/>
                        </a:rPr>
                        <a:t>cultural </a:t>
                      </a:r>
                      <a:r>
                        <a:rPr sz="1800" spc="-75" dirty="0">
                          <a:latin typeface="Arial"/>
                          <a:cs typeface="Arial"/>
                        </a:rPr>
                        <a:t>appropriateness, </a:t>
                      </a:r>
                      <a:r>
                        <a:rPr sz="1800" spc="-85" dirty="0">
                          <a:latin typeface="Arial"/>
                          <a:cs typeface="Arial"/>
                        </a:rPr>
                        <a:t>and </a:t>
                      </a:r>
                      <a:r>
                        <a:rPr sz="1800" spc="-75" dirty="0">
                          <a:latin typeface="Arial"/>
                          <a:cs typeface="Arial"/>
                        </a:rPr>
                        <a:t>ensuring </a:t>
                      </a:r>
                      <a:r>
                        <a:rPr sz="1800" spc="-20" dirty="0">
                          <a:latin typeface="Arial"/>
                          <a:cs typeface="Arial"/>
                        </a:rPr>
                        <a:t>the </a:t>
                      </a:r>
                      <a:r>
                        <a:rPr sz="1800" spc="-105" dirty="0">
                          <a:latin typeface="Arial"/>
                          <a:cs typeface="Arial"/>
                        </a:rPr>
                        <a:t>needs </a:t>
                      </a:r>
                      <a:r>
                        <a:rPr sz="1800" spc="-5" dirty="0">
                          <a:latin typeface="Arial"/>
                          <a:cs typeface="Arial"/>
                        </a:rPr>
                        <a:t>of </a:t>
                      </a:r>
                      <a:r>
                        <a:rPr sz="1800" spc="-65" dirty="0">
                          <a:latin typeface="Arial"/>
                          <a:cs typeface="Arial"/>
                        </a:rPr>
                        <a:t>students</a:t>
                      </a:r>
                      <a:r>
                        <a:rPr sz="1800" spc="-220" dirty="0">
                          <a:latin typeface="Arial"/>
                          <a:cs typeface="Arial"/>
                        </a:rPr>
                        <a:t> </a:t>
                      </a:r>
                      <a:r>
                        <a:rPr sz="1800" spc="-85" dirty="0">
                          <a:latin typeface="Arial"/>
                          <a:cs typeface="Arial"/>
                        </a:rPr>
                        <a:t>are  </a:t>
                      </a:r>
                      <a:r>
                        <a:rPr sz="1800" spc="-55" dirty="0">
                          <a:latin typeface="Arial"/>
                          <a:cs typeface="Arial"/>
                        </a:rPr>
                        <a:t>supported.</a:t>
                      </a:r>
                      <a:endParaRPr sz="1800">
                        <a:latin typeface="Arial"/>
                        <a:cs typeface="Arial"/>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516382"/>
            <a:ext cx="5329555" cy="513715"/>
          </a:xfrm>
          <a:prstGeom prst="rect">
            <a:avLst/>
          </a:prstGeom>
        </p:spPr>
        <p:txBody>
          <a:bodyPr vert="horz" wrap="square" lIns="0" tIns="13335" rIns="0" bIns="0" rtlCol="0">
            <a:spAutoFit/>
          </a:bodyPr>
          <a:lstStyle/>
          <a:p>
            <a:pPr marL="12700">
              <a:lnSpc>
                <a:spcPct val="100000"/>
              </a:lnSpc>
              <a:spcBef>
                <a:spcPts val="105"/>
              </a:spcBef>
            </a:pPr>
            <a:r>
              <a:rPr dirty="0"/>
              <a:t>Early </a:t>
            </a:r>
            <a:r>
              <a:rPr spc="-5" dirty="0"/>
              <a:t>Learning</a:t>
            </a:r>
            <a:r>
              <a:rPr spc="-85" dirty="0"/>
              <a:t> </a:t>
            </a:r>
            <a:r>
              <a:rPr dirty="0"/>
              <a:t>Introduction</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17</a:t>
            </a:fld>
            <a:endParaRPr dirty="0"/>
          </a:p>
        </p:txBody>
      </p:sp>
      <p:sp>
        <p:nvSpPr>
          <p:cNvPr id="3" name="object 3"/>
          <p:cNvSpPr txBox="1"/>
          <p:nvPr/>
        </p:nvSpPr>
        <p:spPr>
          <a:xfrm>
            <a:off x="535940" y="1489989"/>
            <a:ext cx="7870825" cy="4605655"/>
          </a:xfrm>
          <a:prstGeom prst="rect">
            <a:avLst/>
          </a:prstGeom>
        </p:spPr>
        <p:txBody>
          <a:bodyPr vert="horz" wrap="square" lIns="0" tIns="143510" rIns="0" bIns="0" rtlCol="0">
            <a:spAutoFit/>
          </a:bodyPr>
          <a:lstStyle/>
          <a:p>
            <a:pPr marL="12700">
              <a:lnSpc>
                <a:spcPct val="100000"/>
              </a:lnSpc>
              <a:spcBef>
                <a:spcPts val="1130"/>
              </a:spcBef>
            </a:pPr>
            <a:r>
              <a:rPr sz="2800" b="1" spc="-260" dirty="0">
                <a:latin typeface="Trebuchet MS"/>
                <a:cs typeface="Trebuchet MS"/>
              </a:rPr>
              <a:t>Dr. </a:t>
            </a:r>
            <a:r>
              <a:rPr sz="2800" b="1" spc="-155" dirty="0">
                <a:latin typeface="Trebuchet MS"/>
                <a:cs typeface="Trebuchet MS"/>
              </a:rPr>
              <a:t>Zoila</a:t>
            </a:r>
            <a:r>
              <a:rPr sz="2800" b="1" spc="-145" dirty="0">
                <a:latin typeface="Trebuchet MS"/>
                <a:cs typeface="Trebuchet MS"/>
              </a:rPr>
              <a:t> </a:t>
            </a:r>
            <a:r>
              <a:rPr sz="2800" b="1" spc="-80" dirty="0">
                <a:latin typeface="Trebuchet MS"/>
                <a:cs typeface="Trebuchet MS"/>
              </a:rPr>
              <a:t>Morell</a:t>
            </a:r>
            <a:endParaRPr sz="2800">
              <a:latin typeface="Trebuchet MS"/>
              <a:cs typeface="Trebuchet MS"/>
            </a:endParaRPr>
          </a:p>
          <a:p>
            <a:pPr marL="12700" marR="5080">
              <a:lnSpc>
                <a:spcPct val="107100"/>
              </a:lnSpc>
              <a:spcBef>
                <a:spcPts val="795"/>
              </a:spcBef>
            </a:pPr>
            <a:r>
              <a:rPr sz="2800" b="1" spc="-145" dirty="0">
                <a:latin typeface="Trebuchet MS"/>
                <a:cs typeface="Trebuchet MS"/>
              </a:rPr>
              <a:t>Associate </a:t>
            </a:r>
            <a:r>
              <a:rPr sz="2800" b="1" spc="-155" dirty="0">
                <a:latin typeface="Trebuchet MS"/>
                <a:cs typeface="Trebuchet MS"/>
              </a:rPr>
              <a:t>Professor </a:t>
            </a:r>
            <a:r>
              <a:rPr sz="2800" b="1" spc="-120" dirty="0">
                <a:latin typeface="Trebuchet MS"/>
                <a:cs typeface="Trebuchet MS"/>
              </a:rPr>
              <a:t>of </a:t>
            </a:r>
            <a:r>
              <a:rPr sz="2800" b="1" spc="-160" dirty="0">
                <a:latin typeface="Trebuchet MS"/>
                <a:cs typeface="Trebuchet MS"/>
              </a:rPr>
              <a:t>Educational </a:t>
            </a:r>
            <a:r>
              <a:rPr sz="2800" b="1" spc="-190" dirty="0">
                <a:latin typeface="Trebuchet MS"/>
                <a:cs typeface="Trebuchet MS"/>
              </a:rPr>
              <a:t>Leadership,</a:t>
            </a:r>
            <a:r>
              <a:rPr sz="2800" b="1" spc="-395" dirty="0">
                <a:latin typeface="Trebuchet MS"/>
                <a:cs typeface="Trebuchet MS"/>
              </a:rPr>
              <a:t> </a:t>
            </a:r>
            <a:r>
              <a:rPr sz="2800" b="1" spc="-110" dirty="0">
                <a:latin typeface="Trebuchet MS"/>
                <a:cs typeface="Trebuchet MS"/>
              </a:rPr>
              <a:t>Mercy  </a:t>
            </a:r>
            <a:r>
              <a:rPr sz="2800" b="1" spc="-165" dirty="0">
                <a:latin typeface="Trebuchet MS"/>
                <a:cs typeface="Trebuchet MS"/>
              </a:rPr>
              <a:t>College</a:t>
            </a:r>
            <a:endParaRPr sz="2800">
              <a:latin typeface="Trebuchet MS"/>
              <a:cs typeface="Trebuchet MS"/>
            </a:endParaRPr>
          </a:p>
          <a:p>
            <a:pPr marL="12700">
              <a:lnSpc>
                <a:spcPct val="100000"/>
              </a:lnSpc>
              <a:spcBef>
                <a:spcPts val="1065"/>
              </a:spcBef>
            </a:pPr>
            <a:r>
              <a:rPr sz="2000" b="1" spc="-100" dirty="0">
                <a:latin typeface="Trebuchet MS"/>
                <a:cs typeface="Trebuchet MS"/>
              </a:rPr>
              <a:t>Standards </a:t>
            </a:r>
            <a:r>
              <a:rPr sz="2000" b="1" spc="-114" dirty="0">
                <a:latin typeface="Trebuchet MS"/>
                <a:cs typeface="Trebuchet MS"/>
              </a:rPr>
              <a:t>for </a:t>
            </a:r>
            <a:r>
              <a:rPr sz="2000" b="1" spc="-135" dirty="0">
                <a:latin typeface="Trebuchet MS"/>
                <a:cs typeface="Trebuchet MS"/>
              </a:rPr>
              <a:t>Learning, </a:t>
            </a:r>
            <a:r>
              <a:rPr sz="2000" b="1" spc="-90" dirty="0">
                <a:latin typeface="Trebuchet MS"/>
                <a:cs typeface="Trebuchet MS"/>
              </a:rPr>
              <a:t>not </a:t>
            </a:r>
            <a:r>
              <a:rPr sz="2000" b="1" spc="-114" dirty="0">
                <a:latin typeface="Trebuchet MS"/>
                <a:cs typeface="Trebuchet MS"/>
              </a:rPr>
              <a:t>Standardization </a:t>
            </a:r>
            <a:r>
              <a:rPr sz="2000" b="1" spc="-80" dirty="0">
                <a:latin typeface="Trebuchet MS"/>
                <a:cs typeface="Trebuchet MS"/>
              </a:rPr>
              <a:t>of</a:t>
            </a:r>
            <a:r>
              <a:rPr sz="2000" b="1" spc="-375" dirty="0">
                <a:latin typeface="Trebuchet MS"/>
                <a:cs typeface="Trebuchet MS"/>
              </a:rPr>
              <a:t> </a:t>
            </a:r>
            <a:r>
              <a:rPr sz="2000" b="1" spc="-105" dirty="0">
                <a:latin typeface="Trebuchet MS"/>
                <a:cs typeface="Trebuchet MS"/>
              </a:rPr>
              <a:t>Instruction</a:t>
            </a:r>
            <a:endParaRPr sz="2000">
              <a:latin typeface="Trebuchet MS"/>
              <a:cs typeface="Trebuchet MS"/>
            </a:endParaRPr>
          </a:p>
          <a:p>
            <a:pPr>
              <a:lnSpc>
                <a:spcPct val="100000"/>
              </a:lnSpc>
            </a:pPr>
            <a:endParaRPr sz="2000">
              <a:latin typeface="Times New Roman"/>
              <a:cs typeface="Times New Roman"/>
            </a:endParaRPr>
          </a:p>
          <a:p>
            <a:pPr>
              <a:lnSpc>
                <a:spcPct val="100000"/>
              </a:lnSpc>
              <a:spcBef>
                <a:spcPts val="25"/>
              </a:spcBef>
            </a:pPr>
            <a:endParaRPr sz="1750">
              <a:latin typeface="Times New Roman"/>
              <a:cs typeface="Times New Roman"/>
            </a:endParaRPr>
          </a:p>
          <a:p>
            <a:pPr marL="12700">
              <a:lnSpc>
                <a:spcPct val="100000"/>
              </a:lnSpc>
            </a:pPr>
            <a:r>
              <a:rPr sz="2000" b="1" spc="-105" dirty="0">
                <a:latin typeface="Trebuchet MS"/>
                <a:cs typeface="Trebuchet MS"/>
              </a:rPr>
              <a:t>Setting </a:t>
            </a:r>
            <a:r>
              <a:rPr sz="2000" b="1" spc="-100" dirty="0">
                <a:latin typeface="Trebuchet MS"/>
                <a:cs typeface="Trebuchet MS"/>
              </a:rPr>
              <a:t>Standards </a:t>
            </a:r>
            <a:r>
              <a:rPr sz="2000" b="1" spc="-114" dirty="0">
                <a:latin typeface="Trebuchet MS"/>
                <a:cs typeface="Trebuchet MS"/>
              </a:rPr>
              <a:t>for </a:t>
            </a:r>
            <a:r>
              <a:rPr sz="2000" b="1" spc="-135" dirty="0">
                <a:latin typeface="Trebuchet MS"/>
                <a:cs typeface="Trebuchet MS"/>
              </a:rPr>
              <a:t>Young</a:t>
            </a:r>
            <a:r>
              <a:rPr sz="2000" b="1" spc="-340" dirty="0">
                <a:latin typeface="Trebuchet MS"/>
                <a:cs typeface="Trebuchet MS"/>
              </a:rPr>
              <a:t> </a:t>
            </a:r>
            <a:r>
              <a:rPr sz="2000" b="1" spc="-130" dirty="0">
                <a:latin typeface="Trebuchet MS"/>
                <a:cs typeface="Trebuchet MS"/>
              </a:rPr>
              <a:t>Children</a:t>
            </a:r>
            <a:endParaRPr sz="2000">
              <a:latin typeface="Trebuchet MS"/>
              <a:cs typeface="Trebuchet MS"/>
            </a:endParaRPr>
          </a:p>
          <a:p>
            <a:pPr marL="12700" marR="728980">
              <a:lnSpc>
                <a:spcPts val="6750"/>
              </a:lnSpc>
              <a:spcBef>
                <a:spcPts val="930"/>
              </a:spcBef>
            </a:pPr>
            <a:r>
              <a:rPr sz="2000" b="1" spc="-120" dirty="0">
                <a:latin typeface="Trebuchet MS"/>
                <a:cs typeface="Trebuchet MS"/>
              </a:rPr>
              <a:t>Protecting </a:t>
            </a:r>
            <a:r>
              <a:rPr sz="2000" b="1" spc="-110" dirty="0">
                <a:latin typeface="Trebuchet MS"/>
                <a:cs typeface="Trebuchet MS"/>
              </a:rPr>
              <a:t>Developmentally Appropriate </a:t>
            </a:r>
            <a:r>
              <a:rPr sz="2000" b="1" spc="-120" dirty="0">
                <a:latin typeface="Trebuchet MS"/>
                <a:cs typeface="Trebuchet MS"/>
              </a:rPr>
              <a:t>Expectations </a:t>
            </a:r>
            <a:r>
              <a:rPr sz="2000" b="1" spc="-90" dirty="0">
                <a:latin typeface="Trebuchet MS"/>
                <a:cs typeface="Trebuchet MS"/>
              </a:rPr>
              <a:t>and</a:t>
            </a:r>
            <a:r>
              <a:rPr sz="2000" b="1" spc="-305" dirty="0">
                <a:latin typeface="Trebuchet MS"/>
                <a:cs typeface="Trebuchet MS"/>
              </a:rPr>
              <a:t> </a:t>
            </a:r>
            <a:r>
              <a:rPr sz="2000" b="1" spc="-130" dirty="0">
                <a:latin typeface="Trebuchet MS"/>
                <a:cs typeface="Trebuchet MS"/>
              </a:rPr>
              <a:t>Practices  </a:t>
            </a:r>
            <a:r>
              <a:rPr sz="2000" b="1" spc="-100" dirty="0">
                <a:latin typeface="Trebuchet MS"/>
                <a:cs typeface="Trebuchet MS"/>
              </a:rPr>
              <a:t>Standards </a:t>
            </a:r>
            <a:r>
              <a:rPr sz="2000" b="1" spc="-90" dirty="0">
                <a:latin typeface="Trebuchet MS"/>
                <a:cs typeface="Trebuchet MS"/>
              </a:rPr>
              <a:t>and </a:t>
            </a:r>
            <a:r>
              <a:rPr sz="2000" b="1" spc="-100" dirty="0">
                <a:latin typeface="Trebuchet MS"/>
                <a:cs typeface="Trebuchet MS"/>
              </a:rPr>
              <a:t>English </a:t>
            </a:r>
            <a:r>
              <a:rPr sz="2000" b="1" spc="-114" dirty="0">
                <a:latin typeface="Trebuchet MS"/>
                <a:cs typeface="Trebuchet MS"/>
              </a:rPr>
              <a:t>Language </a:t>
            </a:r>
            <a:r>
              <a:rPr sz="2000" b="1" spc="-90" dirty="0">
                <a:latin typeface="Trebuchet MS"/>
                <a:cs typeface="Trebuchet MS"/>
              </a:rPr>
              <a:t>Learners/Multilingual</a:t>
            </a:r>
            <a:r>
              <a:rPr sz="2000" b="1" spc="-415" dirty="0">
                <a:latin typeface="Trebuchet MS"/>
                <a:cs typeface="Trebuchet MS"/>
              </a:rPr>
              <a:t> </a:t>
            </a:r>
            <a:r>
              <a:rPr sz="2000" b="1" spc="-140" dirty="0">
                <a:latin typeface="Trebuchet MS"/>
                <a:cs typeface="Trebuchet MS"/>
              </a:rPr>
              <a:t>Learners</a:t>
            </a:r>
            <a:endParaRPr sz="2000">
              <a:latin typeface="Trebuchet MS"/>
              <a:cs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3" name="object 3"/>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4" name="object 4"/>
          <p:cNvSpPr/>
          <p:nvPr/>
        </p:nvSpPr>
        <p:spPr>
          <a:xfrm>
            <a:off x="388580" y="6259066"/>
            <a:ext cx="2035439" cy="522731"/>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07340" y="1517116"/>
            <a:ext cx="8594725" cy="4570095"/>
          </a:xfrm>
          <a:prstGeom prst="rect">
            <a:avLst/>
          </a:prstGeom>
        </p:spPr>
        <p:txBody>
          <a:bodyPr vert="horz" wrap="square" lIns="0" tIns="12700" rIns="0" bIns="0" rtlCol="0">
            <a:spAutoFit/>
          </a:bodyPr>
          <a:lstStyle/>
          <a:p>
            <a:pPr marL="12700" marR="944880">
              <a:lnSpc>
                <a:spcPct val="120000"/>
              </a:lnSpc>
              <a:spcBef>
                <a:spcPts val="100"/>
              </a:spcBef>
            </a:pPr>
            <a:r>
              <a:rPr sz="2000" b="1" dirty="0">
                <a:latin typeface="Arial"/>
                <a:cs typeface="Arial"/>
              </a:rPr>
              <a:t>The projected timeline for standards and assessments </a:t>
            </a:r>
            <a:r>
              <a:rPr sz="2000" b="1" spc="-5" dirty="0">
                <a:latin typeface="Arial"/>
                <a:cs typeface="Arial"/>
              </a:rPr>
              <a:t>over</a:t>
            </a:r>
            <a:r>
              <a:rPr sz="2000" b="1" spc="-175" dirty="0">
                <a:latin typeface="Arial"/>
                <a:cs typeface="Arial"/>
              </a:rPr>
              <a:t> </a:t>
            </a:r>
            <a:r>
              <a:rPr sz="2000" b="1" dirty="0">
                <a:latin typeface="Arial"/>
                <a:cs typeface="Arial"/>
              </a:rPr>
              <a:t>the  coming </a:t>
            </a:r>
            <a:r>
              <a:rPr sz="2000" b="1" spc="-10" dirty="0">
                <a:latin typeface="Arial"/>
                <a:cs typeface="Arial"/>
              </a:rPr>
              <a:t>years</a:t>
            </a:r>
            <a:r>
              <a:rPr sz="2000" b="1" spc="5" dirty="0">
                <a:latin typeface="Arial"/>
                <a:cs typeface="Arial"/>
              </a:rPr>
              <a:t> </a:t>
            </a:r>
            <a:r>
              <a:rPr sz="2000" b="1" dirty="0">
                <a:latin typeface="Arial"/>
                <a:cs typeface="Arial"/>
              </a:rPr>
              <a:t>is:</a:t>
            </a:r>
            <a:endParaRPr sz="2000">
              <a:latin typeface="Arial"/>
              <a:cs typeface="Arial"/>
            </a:endParaRPr>
          </a:p>
          <a:p>
            <a:pPr marL="870585" indent="-400685">
              <a:lnSpc>
                <a:spcPct val="100000"/>
              </a:lnSpc>
              <a:spcBef>
                <a:spcPts val="830"/>
              </a:spcBef>
              <a:buSzPct val="50000"/>
              <a:buFont typeface="Wingdings"/>
              <a:buChar char=""/>
              <a:tabLst>
                <a:tab pos="870585" algn="l"/>
                <a:tab pos="871219" algn="l"/>
              </a:tabLst>
            </a:pPr>
            <a:r>
              <a:rPr sz="1600" b="1" spc="-5" dirty="0">
                <a:latin typeface="Arial"/>
                <a:cs typeface="Arial"/>
              </a:rPr>
              <a:t>September 2017: </a:t>
            </a:r>
            <a:r>
              <a:rPr sz="1600" spc="-5" dirty="0">
                <a:latin typeface="Arial"/>
                <a:cs typeface="Arial"/>
              </a:rPr>
              <a:t>Adoption of Next Generation Learning</a:t>
            </a:r>
            <a:r>
              <a:rPr sz="1600" spc="100" dirty="0">
                <a:latin typeface="Arial"/>
                <a:cs typeface="Arial"/>
              </a:rPr>
              <a:t> </a:t>
            </a:r>
            <a:r>
              <a:rPr sz="1600" spc="-5" dirty="0">
                <a:latin typeface="Arial"/>
                <a:cs typeface="Arial"/>
              </a:rPr>
              <a:t>Standards</a:t>
            </a:r>
            <a:endParaRPr sz="1600">
              <a:latin typeface="Arial"/>
              <a:cs typeface="Arial"/>
            </a:endParaRPr>
          </a:p>
          <a:p>
            <a:pPr marL="870585" indent="-400685">
              <a:lnSpc>
                <a:spcPct val="100000"/>
              </a:lnSpc>
              <a:spcBef>
                <a:spcPts val="770"/>
              </a:spcBef>
              <a:buSzPct val="50000"/>
              <a:buFont typeface="Wingdings"/>
              <a:buChar char=""/>
              <a:tabLst>
                <a:tab pos="870585" algn="l"/>
                <a:tab pos="871219" algn="l"/>
              </a:tabLst>
            </a:pPr>
            <a:r>
              <a:rPr sz="1600" b="1" spc="-5" dirty="0">
                <a:latin typeface="Arial"/>
                <a:cs typeface="Arial"/>
              </a:rPr>
              <a:t>Awareness Building 2017-2018 School Year: </a:t>
            </a:r>
            <a:r>
              <a:rPr sz="1600" spc="-10" dirty="0">
                <a:latin typeface="Arial"/>
                <a:cs typeface="Arial"/>
              </a:rPr>
              <a:t>Two-day </a:t>
            </a:r>
            <a:r>
              <a:rPr sz="1600" dirty="0">
                <a:latin typeface="Arial"/>
                <a:cs typeface="Arial"/>
              </a:rPr>
              <a:t>assessments </a:t>
            </a:r>
            <a:r>
              <a:rPr sz="1600" spc="-5" dirty="0">
                <a:latin typeface="Arial"/>
                <a:cs typeface="Arial"/>
              </a:rPr>
              <a:t>measuring</a:t>
            </a:r>
            <a:r>
              <a:rPr sz="1600" spc="165" dirty="0">
                <a:latin typeface="Arial"/>
                <a:cs typeface="Arial"/>
              </a:rPr>
              <a:t> </a:t>
            </a:r>
            <a:r>
              <a:rPr sz="1600" spc="-5" dirty="0">
                <a:latin typeface="Arial"/>
                <a:cs typeface="Arial"/>
              </a:rPr>
              <a:t>the</a:t>
            </a:r>
            <a:endParaRPr sz="1600">
              <a:latin typeface="Arial"/>
              <a:cs typeface="Arial"/>
            </a:endParaRPr>
          </a:p>
          <a:p>
            <a:pPr marL="870585">
              <a:lnSpc>
                <a:spcPct val="100000"/>
              </a:lnSpc>
              <a:spcBef>
                <a:spcPts val="385"/>
              </a:spcBef>
            </a:pPr>
            <a:r>
              <a:rPr sz="1600" spc="-5" dirty="0">
                <a:latin typeface="Arial"/>
                <a:cs typeface="Arial"/>
              </a:rPr>
              <a:t>current standards; professional development on Next Generation Learning</a:t>
            </a:r>
            <a:r>
              <a:rPr sz="1600" spc="185" dirty="0">
                <a:latin typeface="Arial"/>
                <a:cs typeface="Arial"/>
              </a:rPr>
              <a:t> </a:t>
            </a:r>
            <a:r>
              <a:rPr sz="1600" spc="-5" dirty="0">
                <a:latin typeface="Arial"/>
                <a:cs typeface="Arial"/>
              </a:rPr>
              <a:t>Standards;</a:t>
            </a:r>
            <a:endParaRPr sz="1600">
              <a:latin typeface="Arial"/>
              <a:cs typeface="Arial"/>
            </a:endParaRPr>
          </a:p>
          <a:p>
            <a:pPr marL="870585" marR="62865" indent="-400685">
              <a:lnSpc>
                <a:spcPct val="120000"/>
              </a:lnSpc>
              <a:spcBef>
                <a:spcPts val="384"/>
              </a:spcBef>
              <a:buSzPct val="50000"/>
              <a:buFont typeface="Wingdings"/>
              <a:buChar char=""/>
              <a:tabLst>
                <a:tab pos="870585" algn="l"/>
                <a:tab pos="871219" algn="l"/>
              </a:tabLst>
            </a:pPr>
            <a:r>
              <a:rPr sz="1600" b="1" spc="-5" dirty="0">
                <a:latin typeface="Arial"/>
                <a:cs typeface="Arial"/>
              </a:rPr>
              <a:t>Capacity Building 2018-2019 School Year: </a:t>
            </a:r>
            <a:r>
              <a:rPr sz="1600" spc="-10" dirty="0">
                <a:latin typeface="Arial"/>
                <a:cs typeface="Arial"/>
              </a:rPr>
              <a:t>Two-day </a:t>
            </a:r>
            <a:r>
              <a:rPr sz="1600" spc="-5" dirty="0">
                <a:latin typeface="Arial"/>
                <a:cs typeface="Arial"/>
              </a:rPr>
              <a:t>assessments measuring the  current standards; professional development continuing on Next Generation Learning  Standards;</a:t>
            </a:r>
            <a:endParaRPr sz="1600">
              <a:latin typeface="Arial"/>
              <a:cs typeface="Arial"/>
            </a:endParaRPr>
          </a:p>
          <a:p>
            <a:pPr marL="870585" marR="62865" indent="-400685">
              <a:lnSpc>
                <a:spcPct val="120000"/>
              </a:lnSpc>
              <a:spcBef>
                <a:spcPts val="385"/>
              </a:spcBef>
              <a:buSzPct val="50000"/>
              <a:buFont typeface="Wingdings"/>
              <a:buChar char=""/>
              <a:tabLst>
                <a:tab pos="870585" algn="l"/>
                <a:tab pos="871219" algn="l"/>
              </a:tabLst>
            </a:pPr>
            <a:r>
              <a:rPr sz="1600" b="1" spc="-5" dirty="0">
                <a:latin typeface="Arial"/>
                <a:cs typeface="Arial"/>
              </a:rPr>
              <a:t>Capacity Building 2019-2020 School Year: </a:t>
            </a:r>
            <a:r>
              <a:rPr sz="1600" spc="-10" dirty="0">
                <a:latin typeface="Arial"/>
                <a:cs typeface="Arial"/>
              </a:rPr>
              <a:t>Two-day </a:t>
            </a:r>
            <a:r>
              <a:rPr sz="1600" spc="-5" dirty="0">
                <a:latin typeface="Arial"/>
                <a:cs typeface="Arial"/>
              </a:rPr>
              <a:t>assessments measuring the  current standards; professional development continuing on Next Generation Learning  Standards;</a:t>
            </a:r>
            <a:endParaRPr sz="1600">
              <a:latin typeface="Arial"/>
              <a:cs typeface="Arial"/>
            </a:endParaRPr>
          </a:p>
          <a:p>
            <a:pPr marL="870585" indent="-400685">
              <a:lnSpc>
                <a:spcPct val="100000"/>
              </a:lnSpc>
              <a:spcBef>
                <a:spcPts val="770"/>
              </a:spcBef>
              <a:buSzPct val="50000"/>
              <a:buFont typeface="Wingdings"/>
              <a:buChar char=""/>
              <a:tabLst>
                <a:tab pos="870585" algn="l"/>
                <a:tab pos="871219" algn="l"/>
              </a:tabLst>
            </a:pPr>
            <a:r>
              <a:rPr sz="1600" b="1" spc="-5" dirty="0">
                <a:latin typeface="Arial"/>
                <a:cs typeface="Arial"/>
              </a:rPr>
              <a:t>Full Implementation September 2020: </a:t>
            </a:r>
            <a:r>
              <a:rPr sz="1600" spc="-5" dirty="0">
                <a:latin typeface="Arial"/>
                <a:cs typeface="Arial"/>
              </a:rPr>
              <a:t>Full implementation of the Next</a:t>
            </a:r>
            <a:r>
              <a:rPr sz="1600" spc="204" dirty="0">
                <a:latin typeface="Arial"/>
                <a:cs typeface="Arial"/>
              </a:rPr>
              <a:t> </a:t>
            </a:r>
            <a:r>
              <a:rPr sz="1600" spc="-5" dirty="0">
                <a:latin typeface="Arial"/>
                <a:cs typeface="Arial"/>
              </a:rPr>
              <a:t>Generation</a:t>
            </a:r>
            <a:endParaRPr sz="1600">
              <a:latin typeface="Arial"/>
              <a:cs typeface="Arial"/>
            </a:endParaRPr>
          </a:p>
          <a:p>
            <a:pPr marL="870585">
              <a:lnSpc>
                <a:spcPct val="100000"/>
              </a:lnSpc>
              <a:spcBef>
                <a:spcPts val="385"/>
              </a:spcBef>
            </a:pPr>
            <a:r>
              <a:rPr sz="1600" spc="-5" dirty="0">
                <a:latin typeface="Arial"/>
                <a:cs typeface="Arial"/>
              </a:rPr>
              <a:t>Learning</a:t>
            </a:r>
            <a:r>
              <a:rPr sz="1600" spc="-10" dirty="0">
                <a:latin typeface="Arial"/>
                <a:cs typeface="Arial"/>
              </a:rPr>
              <a:t> </a:t>
            </a:r>
            <a:r>
              <a:rPr sz="1600" spc="-5" dirty="0">
                <a:latin typeface="Arial"/>
                <a:cs typeface="Arial"/>
              </a:rPr>
              <a:t>Standards;</a:t>
            </a:r>
            <a:endParaRPr sz="1600">
              <a:latin typeface="Arial"/>
              <a:cs typeface="Arial"/>
            </a:endParaRPr>
          </a:p>
          <a:p>
            <a:pPr marL="870585" indent="-400685">
              <a:lnSpc>
                <a:spcPct val="100000"/>
              </a:lnSpc>
              <a:spcBef>
                <a:spcPts val="765"/>
              </a:spcBef>
              <a:buSzPct val="50000"/>
              <a:buFont typeface="Wingdings"/>
              <a:buChar char=""/>
              <a:tabLst>
                <a:tab pos="870585" algn="l"/>
                <a:tab pos="871219" algn="l"/>
              </a:tabLst>
            </a:pPr>
            <a:r>
              <a:rPr sz="1600" b="1" spc="-5" dirty="0">
                <a:latin typeface="Arial"/>
                <a:cs typeface="Arial"/>
              </a:rPr>
              <a:t>Spring 2021: </a:t>
            </a:r>
            <a:r>
              <a:rPr sz="1600" spc="-5" dirty="0">
                <a:latin typeface="Arial"/>
                <a:cs typeface="Arial"/>
              </a:rPr>
              <a:t>New grade 3-8 tests measuring Next Generation Learning</a:t>
            </a:r>
            <a:r>
              <a:rPr sz="1600" spc="195" dirty="0">
                <a:latin typeface="Arial"/>
                <a:cs typeface="Arial"/>
              </a:rPr>
              <a:t> </a:t>
            </a:r>
            <a:r>
              <a:rPr sz="1600" spc="-5" dirty="0">
                <a:latin typeface="Arial"/>
                <a:cs typeface="Arial"/>
              </a:rPr>
              <a:t>Standards.</a:t>
            </a:r>
            <a:endParaRPr sz="16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18</a:t>
            </a:fld>
            <a:endParaRPr dirty="0"/>
          </a:p>
        </p:txBody>
      </p:sp>
      <p:sp>
        <p:nvSpPr>
          <p:cNvPr id="6" name="object 6"/>
          <p:cNvSpPr txBox="1">
            <a:spLocks noGrp="1"/>
          </p:cNvSpPr>
          <p:nvPr>
            <p:ph type="title"/>
          </p:nvPr>
        </p:nvSpPr>
        <p:spPr>
          <a:xfrm>
            <a:off x="764540" y="402082"/>
            <a:ext cx="7926705" cy="991235"/>
          </a:xfrm>
          <a:prstGeom prst="rect">
            <a:avLst/>
          </a:prstGeom>
        </p:spPr>
        <p:txBody>
          <a:bodyPr vert="horz" wrap="square" lIns="0" tIns="37465" rIns="0" bIns="0" rtlCol="0">
            <a:spAutoFit/>
          </a:bodyPr>
          <a:lstStyle/>
          <a:p>
            <a:pPr marL="12700" marR="5080">
              <a:lnSpc>
                <a:spcPts val="3760"/>
              </a:lnSpc>
              <a:spcBef>
                <a:spcPts val="295"/>
              </a:spcBef>
            </a:pPr>
            <a:r>
              <a:rPr dirty="0">
                <a:solidFill>
                  <a:srgbClr val="045CAA"/>
                </a:solidFill>
              </a:rPr>
              <a:t>Next Generation Learning Standards</a:t>
            </a:r>
            <a:r>
              <a:rPr spc="-135" dirty="0">
                <a:solidFill>
                  <a:srgbClr val="045CAA"/>
                </a:solidFill>
              </a:rPr>
              <a:t> </a:t>
            </a:r>
            <a:r>
              <a:rPr dirty="0">
                <a:solidFill>
                  <a:srgbClr val="045CAA"/>
                </a:solidFill>
              </a:rPr>
              <a:t>and  Assessment</a:t>
            </a:r>
            <a:r>
              <a:rPr spc="-20" dirty="0">
                <a:solidFill>
                  <a:srgbClr val="045CAA"/>
                </a:solidFill>
              </a:rPr>
              <a:t> </a:t>
            </a:r>
            <a:r>
              <a:rPr spc="-10" dirty="0">
                <a:solidFill>
                  <a:srgbClr val="045CAA"/>
                </a:solidFill>
              </a:rPr>
              <a:t>Timeline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3000" y="1490472"/>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3" name="object 3"/>
          <p:cNvSpPr/>
          <p:nvPr/>
        </p:nvSpPr>
        <p:spPr>
          <a:xfrm>
            <a:off x="0" y="1490472"/>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4" name="object 4"/>
          <p:cNvSpPr/>
          <p:nvPr/>
        </p:nvSpPr>
        <p:spPr>
          <a:xfrm>
            <a:off x="388580" y="6259066"/>
            <a:ext cx="2035439" cy="522731"/>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3355085" y="515238"/>
            <a:ext cx="2508885" cy="635000"/>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Arial"/>
                <a:cs typeface="Arial"/>
              </a:rPr>
              <a:t>Next</a:t>
            </a:r>
            <a:r>
              <a:rPr sz="4000" b="0" spc="-70" dirty="0">
                <a:latin typeface="Arial"/>
                <a:cs typeface="Arial"/>
              </a:rPr>
              <a:t> </a:t>
            </a:r>
            <a:r>
              <a:rPr sz="4000" b="0" spc="-5" dirty="0">
                <a:latin typeface="Arial"/>
                <a:cs typeface="Arial"/>
              </a:rPr>
              <a:t>Steps</a:t>
            </a:r>
            <a:endParaRPr sz="400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19</a:t>
            </a:fld>
            <a:endParaRPr dirty="0"/>
          </a:p>
        </p:txBody>
      </p:sp>
      <p:sp>
        <p:nvSpPr>
          <p:cNvPr id="6" name="object 6"/>
          <p:cNvSpPr txBox="1"/>
          <p:nvPr/>
        </p:nvSpPr>
        <p:spPr>
          <a:xfrm>
            <a:off x="78739" y="1751457"/>
            <a:ext cx="8597900" cy="4050029"/>
          </a:xfrm>
          <a:prstGeom prst="rect">
            <a:avLst/>
          </a:prstGeom>
        </p:spPr>
        <p:txBody>
          <a:bodyPr vert="horz" wrap="square" lIns="0" tIns="85725" rIns="0" bIns="0" rtlCol="0">
            <a:spAutoFit/>
          </a:bodyPr>
          <a:lstStyle/>
          <a:p>
            <a:pPr marL="355600" indent="-342900">
              <a:lnSpc>
                <a:spcPct val="100000"/>
              </a:lnSpc>
              <a:spcBef>
                <a:spcPts val="675"/>
              </a:spcBef>
              <a:buClr>
                <a:srgbClr val="E36C09"/>
              </a:buClr>
              <a:buChar char="•"/>
              <a:tabLst>
                <a:tab pos="354965" algn="l"/>
                <a:tab pos="355600" algn="l"/>
              </a:tabLst>
            </a:pPr>
            <a:r>
              <a:rPr sz="2400" spc="-5" dirty="0">
                <a:latin typeface="Arial"/>
                <a:cs typeface="Arial"/>
              </a:rPr>
              <a:t>Resources/training/professional</a:t>
            </a:r>
            <a:r>
              <a:rPr sz="2400" spc="45" dirty="0">
                <a:latin typeface="Arial"/>
                <a:cs typeface="Arial"/>
              </a:rPr>
              <a:t> </a:t>
            </a:r>
            <a:r>
              <a:rPr sz="2400" spc="-5" dirty="0">
                <a:latin typeface="Arial"/>
                <a:cs typeface="Arial"/>
              </a:rPr>
              <a:t>development</a:t>
            </a:r>
            <a:endParaRPr sz="2400" dirty="0">
              <a:latin typeface="Arial"/>
              <a:cs typeface="Arial"/>
            </a:endParaRPr>
          </a:p>
          <a:p>
            <a:pPr marL="355600" marR="5080" indent="-342900">
              <a:lnSpc>
                <a:spcPct val="100000"/>
              </a:lnSpc>
              <a:spcBef>
                <a:spcPts val="575"/>
              </a:spcBef>
              <a:buClr>
                <a:srgbClr val="E36C09"/>
              </a:buClr>
              <a:buChar char="•"/>
              <a:tabLst>
                <a:tab pos="354965" algn="l"/>
                <a:tab pos="355600" algn="l"/>
              </a:tabLst>
            </a:pPr>
            <a:r>
              <a:rPr sz="2400" spc="-5" dirty="0">
                <a:latin typeface="Arial"/>
                <a:cs typeface="Arial"/>
              </a:rPr>
              <a:t>Supporting resources </a:t>
            </a:r>
            <a:r>
              <a:rPr sz="2400" dirty="0">
                <a:latin typeface="Arial"/>
                <a:cs typeface="Arial"/>
              </a:rPr>
              <a:t>for </a:t>
            </a:r>
            <a:r>
              <a:rPr sz="2400" spc="-5" dirty="0">
                <a:latin typeface="Arial"/>
                <a:cs typeface="Arial"/>
              </a:rPr>
              <a:t>guidance. </a:t>
            </a:r>
            <a:r>
              <a:rPr sz="2400" dirty="0">
                <a:latin typeface="Arial"/>
                <a:cs typeface="Arial"/>
              </a:rPr>
              <a:t>For </a:t>
            </a:r>
            <a:r>
              <a:rPr sz="2400" spc="-5" dirty="0">
                <a:latin typeface="Arial"/>
                <a:cs typeface="Arial"/>
              </a:rPr>
              <a:t>example, grade by  </a:t>
            </a:r>
            <a:r>
              <a:rPr sz="2400" dirty="0">
                <a:latin typeface="Arial"/>
                <a:cs typeface="Arial"/>
              </a:rPr>
              <a:t>grade </a:t>
            </a:r>
            <a:r>
              <a:rPr sz="2400" spc="-5" dirty="0">
                <a:latin typeface="Arial"/>
                <a:cs typeface="Arial"/>
              </a:rPr>
              <a:t>crosswalks </a:t>
            </a:r>
            <a:r>
              <a:rPr sz="2400" dirty="0">
                <a:latin typeface="Arial"/>
                <a:cs typeface="Arial"/>
              </a:rPr>
              <a:t>of </a:t>
            </a:r>
            <a:r>
              <a:rPr sz="2400" spc="-5" dirty="0">
                <a:latin typeface="Arial"/>
                <a:cs typeface="Arial"/>
              </a:rPr>
              <a:t>what </a:t>
            </a:r>
            <a:r>
              <a:rPr sz="2400" dirty="0">
                <a:latin typeface="Arial"/>
                <a:cs typeface="Arial"/>
              </a:rPr>
              <a:t>is </a:t>
            </a:r>
            <a:r>
              <a:rPr sz="2400" spc="-10" dirty="0">
                <a:latin typeface="Arial"/>
                <a:cs typeface="Arial"/>
              </a:rPr>
              <a:t>different </a:t>
            </a:r>
            <a:r>
              <a:rPr sz="2400" dirty="0">
                <a:latin typeface="Arial"/>
                <a:cs typeface="Arial"/>
              </a:rPr>
              <a:t>in the </a:t>
            </a:r>
            <a:r>
              <a:rPr sz="2400" spc="-5" dirty="0">
                <a:latin typeface="Arial"/>
                <a:cs typeface="Arial"/>
              </a:rPr>
              <a:t>revised</a:t>
            </a:r>
            <a:r>
              <a:rPr sz="2400" spc="90" dirty="0">
                <a:latin typeface="Arial"/>
                <a:cs typeface="Arial"/>
              </a:rPr>
              <a:t> </a:t>
            </a:r>
            <a:r>
              <a:rPr sz="2400" spc="-5" dirty="0">
                <a:latin typeface="Arial"/>
                <a:cs typeface="Arial"/>
              </a:rPr>
              <a:t>standards</a:t>
            </a:r>
            <a:endParaRPr sz="2400" dirty="0">
              <a:latin typeface="Arial"/>
              <a:cs typeface="Arial"/>
            </a:endParaRPr>
          </a:p>
          <a:p>
            <a:pPr marL="355600" marR="116839" indent="-342900">
              <a:lnSpc>
                <a:spcPct val="100000"/>
              </a:lnSpc>
              <a:spcBef>
                <a:spcPts val="580"/>
              </a:spcBef>
              <a:buClr>
                <a:srgbClr val="E36C09"/>
              </a:buClr>
              <a:buChar char="•"/>
              <a:tabLst>
                <a:tab pos="354965" algn="l"/>
                <a:tab pos="355600" algn="l"/>
              </a:tabLst>
            </a:pPr>
            <a:r>
              <a:rPr sz="2400" spc="-5" dirty="0">
                <a:latin typeface="Arial"/>
                <a:cs typeface="Arial"/>
              </a:rPr>
              <a:t>Guidance </a:t>
            </a:r>
            <a:r>
              <a:rPr sz="2400" dirty="0">
                <a:latin typeface="Arial"/>
                <a:cs typeface="Arial"/>
              </a:rPr>
              <a:t>for </a:t>
            </a:r>
            <a:r>
              <a:rPr sz="2400" spc="-5" dirty="0">
                <a:latin typeface="Arial"/>
                <a:cs typeface="Arial"/>
              </a:rPr>
              <a:t>students with disabilities and English language  learners</a:t>
            </a:r>
            <a:endParaRPr sz="2400" dirty="0">
              <a:latin typeface="Arial"/>
              <a:cs typeface="Arial"/>
            </a:endParaRPr>
          </a:p>
          <a:p>
            <a:pPr marL="355600" indent="-342900">
              <a:lnSpc>
                <a:spcPct val="100000"/>
              </a:lnSpc>
              <a:spcBef>
                <a:spcPts val="575"/>
              </a:spcBef>
              <a:buClr>
                <a:srgbClr val="E36C09"/>
              </a:buClr>
              <a:buChar char="•"/>
              <a:tabLst>
                <a:tab pos="354965" algn="l"/>
                <a:tab pos="355600" algn="l"/>
              </a:tabLst>
            </a:pPr>
            <a:r>
              <a:rPr sz="2400" spc="-5" dirty="0">
                <a:latin typeface="Arial"/>
                <a:cs typeface="Arial"/>
              </a:rPr>
              <a:t>Development </a:t>
            </a:r>
            <a:r>
              <a:rPr sz="2400" dirty="0">
                <a:latin typeface="Arial"/>
                <a:cs typeface="Arial"/>
              </a:rPr>
              <a:t>of </a:t>
            </a:r>
            <a:r>
              <a:rPr sz="2400" spc="-5" dirty="0">
                <a:latin typeface="Arial"/>
                <a:cs typeface="Arial"/>
              </a:rPr>
              <a:t>roadmaps </a:t>
            </a:r>
            <a:r>
              <a:rPr sz="2400" dirty="0">
                <a:latin typeface="Arial"/>
                <a:cs typeface="Arial"/>
              </a:rPr>
              <a:t>that </a:t>
            </a:r>
            <a:r>
              <a:rPr sz="2400" spc="-5" dirty="0">
                <a:latin typeface="Arial"/>
                <a:cs typeface="Arial"/>
              </a:rPr>
              <a:t>guide </a:t>
            </a:r>
            <a:r>
              <a:rPr sz="2400" dirty="0">
                <a:latin typeface="Arial"/>
                <a:cs typeface="Arial"/>
              </a:rPr>
              <a:t>the</a:t>
            </a:r>
            <a:r>
              <a:rPr sz="2400" spc="65" dirty="0">
                <a:latin typeface="Arial"/>
                <a:cs typeface="Arial"/>
              </a:rPr>
              <a:t> </a:t>
            </a:r>
            <a:r>
              <a:rPr sz="2400" spc="-5" dirty="0">
                <a:latin typeface="Arial"/>
                <a:cs typeface="Arial"/>
              </a:rPr>
              <a:t>implementation</a:t>
            </a:r>
            <a:endParaRPr sz="2400" dirty="0">
              <a:latin typeface="Arial"/>
              <a:cs typeface="Arial"/>
            </a:endParaRPr>
          </a:p>
          <a:p>
            <a:pPr marL="355600">
              <a:lnSpc>
                <a:spcPct val="100000"/>
              </a:lnSpc>
            </a:pPr>
            <a:r>
              <a:rPr sz="2400" spc="-5" dirty="0">
                <a:latin typeface="Arial"/>
                <a:cs typeface="Arial"/>
              </a:rPr>
              <a:t>process</a:t>
            </a:r>
            <a:endParaRPr sz="2400" dirty="0">
              <a:latin typeface="Arial"/>
              <a:cs typeface="Arial"/>
            </a:endParaRPr>
          </a:p>
          <a:p>
            <a:pPr marL="355600" marR="116205" indent="-342900">
              <a:lnSpc>
                <a:spcPct val="100000"/>
              </a:lnSpc>
              <a:spcBef>
                <a:spcPts val="580"/>
              </a:spcBef>
              <a:buClr>
                <a:srgbClr val="E36C09"/>
              </a:buClr>
              <a:buChar char="•"/>
              <a:tabLst>
                <a:tab pos="354965" algn="l"/>
                <a:tab pos="355600" algn="l"/>
              </a:tabLst>
            </a:pPr>
            <a:r>
              <a:rPr sz="2400" spc="-5" dirty="0">
                <a:latin typeface="Arial"/>
                <a:cs typeface="Arial"/>
              </a:rPr>
              <a:t>Ongoing discussions with S/CDN and </a:t>
            </a:r>
            <a:r>
              <a:rPr sz="2400" dirty="0">
                <a:latin typeface="Arial"/>
                <a:cs typeface="Arial"/>
              </a:rPr>
              <a:t>ELA </a:t>
            </a:r>
            <a:r>
              <a:rPr sz="2400" spc="-5" dirty="0">
                <a:latin typeface="Arial"/>
                <a:cs typeface="Arial"/>
              </a:rPr>
              <a:t>and</a:t>
            </a:r>
            <a:r>
              <a:rPr sz="2400" spc="-40" dirty="0">
                <a:latin typeface="Arial"/>
                <a:cs typeface="Arial"/>
              </a:rPr>
              <a:t> </a:t>
            </a:r>
            <a:r>
              <a:rPr sz="2400" dirty="0">
                <a:latin typeface="Arial"/>
                <a:cs typeface="Arial"/>
              </a:rPr>
              <a:t>Mathematics  </a:t>
            </a:r>
            <a:r>
              <a:rPr sz="2400" spc="-5" dirty="0">
                <a:latin typeface="Arial"/>
                <a:cs typeface="Arial"/>
              </a:rPr>
              <a:t>Professional Development groups </a:t>
            </a:r>
            <a:r>
              <a:rPr sz="2400" dirty="0">
                <a:latin typeface="Arial"/>
                <a:cs typeface="Arial"/>
              </a:rPr>
              <a:t>to </a:t>
            </a:r>
            <a:r>
              <a:rPr sz="2400" spc="-5" dirty="0">
                <a:latin typeface="Arial"/>
                <a:cs typeface="Arial"/>
              </a:rPr>
              <a:t>provide resources </a:t>
            </a:r>
            <a:r>
              <a:rPr sz="2400" dirty="0">
                <a:latin typeface="Arial"/>
                <a:cs typeface="Arial"/>
              </a:rPr>
              <a:t>and  </a:t>
            </a:r>
            <a:r>
              <a:rPr sz="2400" spc="-5" dirty="0">
                <a:latin typeface="Arial"/>
                <a:cs typeface="Arial"/>
              </a:rPr>
              <a:t>guidance </a:t>
            </a:r>
            <a:r>
              <a:rPr sz="2400" dirty="0">
                <a:latin typeface="Arial"/>
                <a:cs typeface="Arial"/>
              </a:rPr>
              <a:t>to </a:t>
            </a:r>
            <a:r>
              <a:rPr sz="2400" spc="-5" dirty="0">
                <a:latin typeface="Arial"/>
                <a:cs typeface="Arial"/>
              </a:rPr>
              <a:t>ensure </a:t>
            </a:r>
            <a:r>
              <a:rPr sz="2400" dirty="0">
                <a:latin typeface="Arial"/>
                <a:cs typeface="Arial"/>
              </a:rPr>
              <a:t>successful</a:t>
            </a:r>
            <a:r>
              <a:rPr sz="2400" spc="50" dirty="0">
                <a:latin typeface="Arial"/>
                <a:cs typeface="Arial"/>
              </a:rPr>
              <a:t> </a:t>
            </a:r>
            <a:r>
              <a:rPr sz="2400" spc="-5" dirty="0">
                <a:latin typeface="Arial"/>
                <a:cs typeface="Arial"/>
              </a:rPr>
              <a:t>implementation</a:t>
            </a:r>
            <a:endParaRPr sz="2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9449" y="304800"/>
            <a:ext cx="7969821" cy="2044791"/>
          </a:xfrm>
          <a:prstGeom prst="rect">
            <a:avLst/>
          </a:prstGeom>
        </p:spPr>
        <p:txBody>
          <a:bodyPr vert="horz" wrap="square" lIns="0" tIns="13335" rIns="0" bIns="0" rtlCol="0">
            <a:spAutoFit/>
          </a:bodyPr>
          <a:lstStyle/>
          <a:p>
            <a:pPr marL="12700">
              <a:lnSpc>
                <a:spcPct val="100000"/>
              </a:lnSpc>
              <a:spcBef>
                <a:spcPts val="105"/>
              </a:spcBef>
            </a:pPr>
            <a:r>
              <a:rPr lang="en-US" sz="4400" dirty="0" smtClean="0"/>
              <a:t>Thank you for letting me come in today! </a:t>
            </a:r>
            <a:r>
              <a:rPr lang="en-US" sz="4400" dirty="0" smtClean="0"/>
              <a:t/>
            </a:r>
            <a:br>
              <a:rPr lang="en-US" sz="4400" dirty="0" smtClean="0"/>
            </a:br>
            <a:endParaRPr sz="4400" dirty="0">
              <a:latin typeface="Arial"/>
              <a:cs typeface="Arial"/>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2</a:t>
            </a:fld>
            <a:endParaRPr dirty="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231140" y="1752600"/>
            <a:ext cx="8684260" cy="5632311"/>
          </a:xfrm>
          <a:prstGeom prst="rect">
            <a:avLst/>
          </a:prstGeom>
          <a:noFill/>
        </p:spPr>
        <p:txBody>
          <a:bodyPr wrap="square" rtlCol="0">
            <a:spAutoFit/>
          </a:bodyPr>
          <a:lstStyle/>
          <a:p>
            <a:r>
              <a:rPr lang="en-US" sz="3600" b="1" u="sng" dirty="0" smtClean="0"/>
              <a:t>COM OTHER INFORMATION: </a:t>
            </a:r>
          </a:p>
          <a:p>
            <a:r>
              <a:rPr lang="en-US" b="1" dirty="0" smtClean="0"/>
              <a:t>Writing </a:t>
            </a:r>
            <a:r>
              <a:rPr lang="en-US" b="1" dirty="0" smtClean="0"/>
              <a:t>Committee </a:t>
            </a:r>
          </a:p>
          <a:p>
            <a:r>
              <a:rPr lang="en-US" dirty="0"/>
              <a:t>	</a:t>
            </a:r>
            <a:r>
              <a:rPr lang="en-US" dirty="0" smtClean="0"/>
              <a:t>Please be our Guest! We need more MS input! </a:t>
            </a:r>
          </a:p>
          <a:p>
            <a:r>
              <a:rPr lang="en-US" dirty="0"/>
              <a:t>	</a:t>
            </a:r>
            <a:r>
              <a:rPr lang="en-US" dirty="0" smtClean="0"/>
              <a:t>Overview of the writing plan and goal  </a:t>
            </a:r>
          </a:p>
          <a:p>
            <a:endParaRPr lang="en-US" dirty="0"/>
          </a:p>
          <a:p>
            <a:r>
              <a:rPr lang="en-US" b="1" dirty="0" smtClean="0"/>
              <a:t>Team Time Top 10 </a:t>
            </a:r>
          </a:p>
          <a:p>
            <a:r>
              <a:rPr lang="en-US" b="1" dirty="0"/>
              <a:t>	</a:t>
            </a:r>
            <a:r>
              <a:rPr lang="en-US" dirty="0" smtClean="0"/>
              <a:t>Review </a:t>
            </a:r>
          </a:p>
          <a:p>
            <a:endParaRPr lang="en-US" b="1" dirty="0" smtClean="0"/>
          </a:p>
          <a:p>
            <a:r>
              <a:rPr lang="en-US" b="1" dirty="0" smtClean="0"/>
              <a:t>Tomorrow During Team Time </a:t>
            </a:r>
          </a:p>
          <a:p>
            <a:r>
              <a:rPr lang="en-US" b="1" dirty="0"/>
              <a:t>	</a:t>
            </a:r>
            <a:r>
              <a:rPr lang="en-US" dirty="0" smtClean="0"/>
              <a:t>We will</a:t>
            </a:r>
            <a:r>
              <a:rPr lang="en-US" dirty="0"/>
              <a:t> </a:t>
            </a:r>
            <a:r>
              <a:rPr lang="en-US" dirty="0" smtClean="0"/>
              <a:t>r</a:t>
            </a:r>
            <a:r>
              <a:rPr lang="en-US" dirty="0" smtClean="0"/>
              <a:t>eview </a:t>
            </a:r>
            <a:r>
              <a:rPr lang="en-US" dirty="0" smtClean="0"/>
              <a:t>Top 10 </a:t>
            </a:r>
          </a:p>
          <a:p>
            <a:r>
              <a:rPr lang="en-US" dirty="0"/>
              <a:t>	</a:t>
            </a:r>
            <a:r>
              <a:rPr lang="en-US" dirty="0" smtClean="0"/>
              <a:t>Focus on 1 of those areas </a:t>
            </a:r>
          </a:p>
          <a:p>
            <a:r>
              <a:rPr lang="en-US" dirty="0"/>
              <a:t>	</a:t>
            </a:r>
            <a:r>
              <a:rPr lang="en-US" dirty="0" smtClean="0"/>
              <a:t>Share </a:t>
            </a:r>
            <a:r>
              <a:rPr lang="en-US" smtClean="0"/>
              <a:t>out </a:t>
            </a:r>
            <a:r>
              <a:rPr lang="en-US"/>
              <a:t>c</a:t>
            </a:r>
            <a:r>
              <a:rPr lang="en-US" smtClean="0"/>
              <a:t>ourse information</a:t>
            </a:r>
            <a:endParaRPr lang="en-US" dirty="0"/>
          </a:p>
          <a:p>
            <a:r>
              <a:rPr lang="en-US" b="1" dirty="0"/>
              <a:t>	</a:t>
            </a:r>
            <a:endParaRPr lang="en-US" b="1" dirty="0" smtClean="0"/>
          </a:p>
          <a:p>
            <a:r>
              <a:rPr lang="en-US" b="1" dirty="0" smtClean="0"/>
              <a:t>Roadmap NYSNGLS- Phase I  </a:t>
            </a:r>
          </a:p>
          <a:p>
            <a:r>
              <a:rPr lang="en-US" b="1" dirty="0"/>
              <a:t>	</a:t>
            </a:r>
            <a:r>
              <a:rPr lang="en-US" dirty="0" smtClean="0"/>
              <a:t>L Drive (FOLDER- NYSNGLS) </a:t>
            </a:r>
          </a:p>
          <a:p>
            <a:endParaRPr lang="en-US" b="1" dirty="0" smtClean="0"/>
          </a:p>
          <a:p>
            <a:r>
              <a:rPr lang="en-US" b="1" dirty="0" smtClean="0"/>
              <a:t>Other- Survey for Digital Literacy </a:t>
            </a:r>
          </a:p>
          <a:p>
            <a:endParaRPr lang="en-US" dirty="0"/>
          </a:p>
          <a:p>
            <a:endParaRPr lang="en-US" dirty="0"/>
          </a:p>
        </p:txBody>
      </p:sp>
    </p:spTree>
    <p:extLst>
      <p:ext uri="{BB962C8B-B14F-4D97-AF65-F5344CB8AC3E}">
        <p14:creationId xmlns:p14="http://schemas.microsoft.com/office/powerpoint/2010/main" val="3880448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1" y="272541"/>
            <a:ext cx="8455660" cy="1477328"/>
          </a:xfrm>
        </p:spPr>
        <p:txBody>
          <a:bodyPr/>
          <a:lstStyle/>
          <a:p>
            <a:r>
              <a:rPr lang="en-US" dirty="0" smtClean="0"/>
              <a:t>Please complete the “WHAT” handout on the L Drive and turn it in to your building principal. </a:t>
            </a:r>
            <a:endParaRPr lang="en-US" dirty="0"/>
          </a:p>
        </p:txBody>
      </p:sp>
      <p:sp>
        <p:nvSpPr>
          <p:cNvPr id="3" name="Flowchart: Connector 3"/>
          <p:cNvSpPr>
            <a:spLocks noChangeArrowheads="1"/>
          </p:cNvSpPr>
          <p:nvPr/>
        </p:nvSpPr>
        <p:spPr bwMode="auto">
          <a:xfrm>
            <a:off x="1447800" y="1981200"/>
            <a:ext cx="6096000" cy="4514724"/>
          </a:xfrm>
          <a:prstGeom prst="flowChartConnector">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Flowchart: Connector 2"/>
          <p:cNvSpPr>
            <a:spLocks noChangeArrowheads="1"/>
          </p:cNvSpPr>
          <p:nvPr/>
        </p:nvSpPr>
        <p:spPr bwMode="auto">
          <a:xfrm>
            <a:off x="2895599" y="2871701"/>
            <a:ext cx="3353354" cy="2727424"/>
          </a:xfrm>
          <a:prstGeom prst="flowChartConnector">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Flowchart: Connector 1"/>
          <p:cNvSpPr>
            <a:spLocks noChangeArrowheads="1"/>
          </p:cNvSpPr>
          <p:nvPr/>
        </p:nvSpPr>
        <p:spPr bwMode="auto">
          <a:xfrm>
            <a:off x="4038600" y="3725250"/>
            <a:ext cx="1325437" cy="1020325"/>
          </a:xfrm>
          <a:prstGeom prst="flowChartConnector">
            <a:avLst/>
          </a:prstGeom>
          <a:solidFill>
            <a:srgbClr val="FF0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p:nvPr/>
        </p:nvSpPr>
        <p:spPr>
          <a:xfrm>
            <a:off x="231140" y="6248400"/>
            <a:ext cx="2359660" cy="6096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477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492443"/>
          </a:xfrm>
        </p:spPr>
        <p:txBody>
          <a:bodyPr/>
          <a:lstStyle/>
          <a:p>
            <a:r>
              <a:rPr lang="en-US" dirty="0" smtClean="0"/>
              <a:t>Introduction Documents: </a:t>
            </a:r>
            <a:endParaRPr lang="en-US" dirty="0"/>
          </a:p>
        </p:txBody>
      </p:sp>
      <p:sp>
        <p:nvSpPr>
          <p:cNvPr id="3" name="Rectangle 2"/>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644658979"/>
              </p:ext>
            </p:extLst>
          </p:nvPr>
        </p:nvGraphicFramePr>
        <p:xfrm>
          <a:off x="838199" y="5181600"/>
          <a:ext cx="7467600" cy="142571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432530725"/>
                    </a:ext>
                  </a:extLst>
                </a:gridCol>
                <a:gridCol w="3733800">
                  <a:extLst>
                    <a:ext uri="{9D8B030D-6E8A-4147-A177-3AD203B41FA5}">
                      <a16:colId xmlns:a16="http://schemas.microsoft.com/office/drawing/2014/main" val="3014815043"/>
                    </a:ext>
                  </a:extLst>
                </a:gridCol>
              </a:tblGrid>
              <a:tr h="712855">
                <a:tc>
                  <a:txBody>
                    <a:bodyPr/>
                    <a:lstStyle/>
                    <a:p>
                      <a:pPr algn="ctr"/>
                      <a:r>
                        <a:rPr lang="en-US" dirty="0" smtClean="0"/>
                        <a:t>Curriculum </a:t>
                      </a:r>
                      <a:endParaRPr lang="en-US" dirty="0"/>
                    </a:p>
                  </a:txBody>
                  <a:tcPr anchor="ctr"/>
                </a:tc>
                <a:tc>
                  <a:txBody>
                    <a:bodyPr/>
                    <a:lstStyle/>
                    <a:p>
                      <a:pPr algn="ctr"/>
                      <a:r>
                        <a:rPr lang="en-US" dirty="0" smtClean="0"/>
                        <a:t>Instruction </a:t>
                      </a:r>
                      <a:endParaRPr lang="en-US" dirty="0"/>
                    </a:p>
                  </a:txBody>
                  <a:tcPr anchor="ctr"/>
                </a:tc>
                <a:extLst>
                  <a:ext uri="{0D108BD9-81ED-4DB2-BD59-A6C34878D82A}">
                    <a16:rowId xmlns:a16="http://schemas.microsoft.com/office/drawing/2014/main" val="3746104553"/>
                  </a:ext>
                </a:extLst>
              </a:tr>
              <a:tr h="712855">
                <a:tc>
                  <a:txBody>
                    <a:bodyPr/>
                    <a:lstStyle/>
                    <a:p>
                      <a:pPr algn="ctr"/>
                      <a:r>
                        <a:rPr lang="en-US" dirty="0" smtClean="0"/>
                        <a:t>Assessment </a:t>
                      </a:r>
                      <a:endParaRPr lang="en-US" dirty="0"/>
                    </a:p>
                  </a:txBody>
                  <a:tcPr anchor="ctr"/>
                </a:tc>
                <a:tc>
                  <a:txBody>
                    <a:bodyPr/>
                    <a:lstStyle/>
                    <a:p>
                      <a:pPr algn="ctr"/>
                      <a:r>
                        <a:rPr lang="en-US" dirty="0" smtClean="0"/>
                        <a:t>Standards</a:t>
                      </a:r>
                      <a:r>
                        <a:rPr lang="en-US" baseline="0" dirty="0" smtClean="0"/>
                        <a:t> </a:t>
                      </a:r>
                      <a:endParaRPr lang="en-US" dirty="0"/>
                    </a:p>
                  </a:txBody>
                  <a:tcPr anchor="ctr"/>
                </a:tc>
                <a:extLst>
                  <a:ext uri="{0D108BD9-81ED-4DB2-BD59-A6C34878D82A}">
                    <a16:rowId xmlns:a16="http://schemas.microsoft.com/office/drawing/2014/main" val="3594161642"/>
                  </a:ext>
                </a:extLst>
              </a:tr>
            </a:tbl>
          </a:graphicData>
        </a:graphic>
      </p:graphicFrame>
      <p:sp>
        <p:nvSpPr>
          <p:cNvPr id="5" name="TextBox 4"/>
          <p:cNvSpPr txBox="1"/>
          <p:nvPr/>
        </p:nvSpPr>
        <p:spPr>
          <a:xfrm>
            <a:off x="381000" y="1835769"/>
            <a:ext cx="8001000" cy="3139321"/>
          </a:xfrm>
          <a:prstGeom prst="rect">
            <a:avLst/>
          </a:prstGeom>
          <a:noFill/>
        </p:spPr>
        <p:txBody>
          <a:bodyPr wrap="square" rtlCol="0">
            <a:spAutoFit/>
          </a:bodyPr>
          <a:lstStyle/>
          <a:p>
            <a:r>
              <a:rPr lang="en-US" dirty="0" smtClean="0"/>
              <a:t>After reading through the documents to the NYSNGLS that are listed on the L Drive please on your own or with your team or department, answer the following for each: </a:t>
            </a:r>
          </a:p>
          <a:p>
            <a:endParaRPr lang="en-US" dirty="0" smtClean="0"/>
          </a:p>
          <a:p>
            <a:pPr marL="342900" indent="-342900">
              <a:buAutoNum type="arabicPeriod"/>
            </a:pPr>
            <a:r>
              <a:rPr lang="en-US" dirty="0" smtClean="0"/>
              <a:t>What will curriculum look like in my class? </a:t>
            </a:r>
          </a:p>
          <a:p>
            <a:pPr marL="342900" indent="-342900">
              <a:buAutoNum type="arabicPeriod"/>
            </a:pPr>
            <a:r>
              <a:rPr lang="en-US" dirty="0" smtClean="0"/>
              <a:t>What will assessments look like in my class? </a:t>
            </a:r>
          </a:p>
          <a:p>
            <a:pPr marL="342900" indent="-342900">
              <a:buAutoNum type="arabicPeriod"/>
            </a:pPr>
            <a:r>
              <a:rPr lang="en-US" dirty="0" smtClean="0"/>
              <a:t>What will instruction look like in my class? </a:t>
            </a:r>
          </a:p>
          <a:p>
            <a:pPr marL="342900" indent="-342900">
              <a:buAutoNum type="arabicPeriod"/>
            </a:pPr>
            <a:r>
              <a:rPr lang="en-US" dirty="0" smtClean="0"/>
              <a:t>What will my standards look like in my class? </a:t>
            </a:r>
          </a:p>
          <a:p>
            <a:pPr marL="342900" indent="-342900">
              <a:buAutoNum type="arabicPeriod"/>
            </a:pPr>
            <a:r>
              <a:rPr lang="en-US" dirty="0" smtClean="0"/>
              <a:t>Has any of my bias’s about these four categories changed? Will I have to unlearn or relearn anything? </a:t>
            </a:r>
            <a:endParaRPr lang="en-US" dirty="0"/>
          </a:p>
          <a:p>
            <a:endParaRPr lang="en-US" dirty="0"/>
          </a:p>
        </p:txBody>
      </p:sp>
    </p:spTree>
    <p:extLst>
      <p:ext uri="{BB962C8B-B14F-4D97-AF65-F5344CB8AC3E}">
        <p14:creationId xmlns:p14="http://schemas.microsoft.com/office/powerpoint/2010/main" val="484701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r>
              <a:rPr lang="en-US" dirty="0" smtClean="0"/>
              <a:t>Other Resources and Information for the NYSNGLS</a:t>
            </a:r>
            <a:endParaRPr lang="en-US" dirty="0"/>
          </a:p>
        </p:txBody>
      </p:sp>
      <p:sp>
        <p:nvSpPr>
          <p:cNvPr id="3" name="Rectangle 2"/>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685800" y="1752600"/>
            <a:ext cx="7315200" cy="3416320"/>
          </a:xfrm>
          <a:prstGeom prst="rect">
            <a:avLst/>
          </a:prstGeom>
        </p:spPr>
        <p:txBody>
          <a:bodyPr wrap="square">
            <a:spAutoFit/>
          </a:bodyPr>
          <a:lstStyle/>
          <a:p>
            <a:r>
              <a:rPr lang="en-US" b="1" dirty="0" smtClean="0"/>
              <a:t>NYSNGLS Standards and Crosswalk Information- </a:t>
            </a:r>
            <a:r>
              <a:rPr lang="en-US" dirty="0" smtClean="0">
                <a:hlinkClick r:id="rId2"/>
              </a:rPr>
              <a:t>http://www.nysed.gov/next-generation-learning-standards</a:t>
            </a:r>
            <a:endParaRPr lang="en-US" dirty="0" smtClean="0"/>
          </a:p>
          <a:p>
            <a:endParaRPr lang="en-US" dirty="0" smtClean="0"/>
          </a:p>
          <a:p>
            <a:endParaRPr lang="en-US" dirty="0"/>
          </a:p>
          <a:p>
            <a:r>
              <a:rPr lang="en-US" b="1" dirty="0" smtClean="0"/>
              <a:t>Elmira Heights PD</a:t>
            </a:r>
            <a:r>
              <a:rPr lang="en-US" dirty="0" smtClean="0"/>
              <a:t>– L Drive (NYSNGLS folder) </a:t>
            </a:r>
          </a:p>
          <a:p>
            <a:endParaRPr lang="en-US" dirty="0" smtClean="0"/>
          </a:p>
          <a:p>
            <a:endParaRPr lang="en-US" dirty="0"/>
          </a:p>
          <a:p>
            <a:r>
              <a:rPr lang="en-US" b="1" dirty="0" smtClean="0"/>
              <a:t>NEXT YEAR (2018-2019)  </a:t>
            </a:r>
            <a:r>
              <a:rPr lang="en-US" dirty="0" smtClean="0"/>
              <a:t>We will LOOK at the crosswalks. If you would like to view them this year, you are welcome to, however this year we are looking at the introductory documents on the L drive and the academic vocabulary. </a:t>
            </a:r>
            <a:endParaRPr lang="en-US" dirty="0"/>
          </a:p>
          <a:p>
            <a:endParaRPr lang="en-US" dirty="0" smtClean="0"/>
          </a:p>
          <a:p>
            <a:endParaRPr lang="en-US" dirty="0"/>
          </a:p>
        </p:txBody>
      </p:sp>
    </p:spTree>
    <p:extLst>
      <p:ext uri="{BB962C8B-B14F-4D97-AF65-F5344CB8AC3E}">
        <p14:creationId xmlns:p14="http://schemas.microsoft.com/office/powerpoint/2010/main" val="4036850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7939" y="2557652"/>
            <a:ext cx="2854960" cy="696595"/>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Questions?</a:t>
            </a:r>
            <a:endParaRPr sz="4400">
              <a:latin typeface="Arial"/>
              <a:cs typeface="Arial"/>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25400">
              <a:lnSpc>
                <a:spcPts val="1430"/>
              </a:lnSpc>
            </a:pPr>
            <a:fld id="{81D60167-4931-47E6-BA6A-407CBD079E47}" type="slidenum">
              <a:rPr dirty="0"/>
              <a:t>23</a:t>
            </a:fld>
            <a:endParaRPr dirty="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r>
              <a:rPr lang="en-US" dirty="0" smtClean="0"/>
              <a:t>Elmira Heights Central School District: </a:t>
            </a:r>
            <a:br>
              <a:rPr lang="en-US" dirty="0" smtClean="0"/>
            </a:br>
            <a:r>
              <a:rPr lang="en-US" dirty="0" smtClean="0"/>
              <a:t>Our Roadmap 2017-2018  </a:t>
            </a:r>
            <a:endParaRPr lang="en-US" dirty="0"/>
          </a:p>
        </p:txBody>
      </p:sp>
      <p:sp>
        <p:nvSpPr>
          <p:cNvPr id="3" name="Text Placeholder 2"/>
          <p:cNvSpPr>
            <a:spLocks noGrp="1"/>
          </p:cNvSpPr>
          <p:nvPr>
            <p:ph type="body" idx="4294967295"/>
          </p:nvPr>
        </p:nvSpPr>
        <p:spPr>
          <a:xfrm>
            <a:off x="344169" y="1600200"/>
            <a:ext cx="8455660" cy="3816429"/>
          </a:xfrm>
        </p:spPr>
        <p:txBody>
          <a:bodyPr/>
          <a:lstStyle/>
          <a:p>
            <a:r>
              <a:rPr lang="en-US" sz="1400" dirty="0" smtClean="0"/>
              <a:t>2017-2018 –All Elmira Heights Staff will be provided an overview of the NYSNGLS for Math and ELA </a:t>
            </a:r>
          </a:p>
          <a:p>
            <a:endParaRPr lang="en-US" sz="1400" dirty="0"/>
          </a:p>
          <a:p>
            <a:r>
              <a:rPr lang="en-US" sz="1400" dirty="0" smtClean="0"/>
              <a:t>2017-2018-  All Elmira Heights Staff will be provided the academic vocabulary for the NYSNGLS for Math and ELA</a:t>
            </a:r>
          </a:p>
          <a:p>
            <a:endParaRPr lang="en-US" sz="1400" dirty="0"/>
          </a:p>
          <a:p>
            <a:r>
              <a:rPr lang="en-US" sz="1400" dirty="0" smtClean="0"/>
              <a:t>2017-2018- All Elmira Heights Staff will be provided the introduction to the Math and the ELA NYSNGLS documents</a:t>
            </a:r>
          </a:p>
          <a:p>
            <a:endParaRPr lang="en-US" sz="1400" dirty="0"/>
          </a:p>
          <a:p>
            <a:r>
              <a:rPr lang="en-US" sz="1400" dirty="0" smtClean="0"/>
              <a:t>2017-2018 –All Elmira Heights Staff will be asked to read through the introduction to the Math and ELA NYSNGLS documents with your grade level team.  </a:t>
            </a:r>
          </a:p>
          <a:p>
            <a:endParaRPr lang="en-US" sz="1400" dirty="0" smtClean="0"/>
          </a:p>
          <a:p>
            <a:r>
              <a:rPr lang="en-US" sz="1400" dirty="0" smtClean="0"/>
              <a:t>2017-2018- All Elmira Heights Staff will be asked to read through the academic vocabulary list with your grade levels, teams, or departments. </a:t>
            </a:r>
          </a:p>
          <a:p>
            <a:endParaRPr lang="en-US" sz="1400" dirty="0"/>
          </a:p>
          <a:p>
            <a:r>
              <a:rPr lang="en-US" sz="1400" dirty="0" smtClean="0"/>
              <a:t>2017- 2018- All Elmira Heights Staff will be asked to read through the ELL and Blue Print for students with disabilities individually or with a grade level team or department.  </a:t>
            </a:r>
          </a:p>
          <a:p>
            <a:endParaRPr lang="en-US" sz="1200" dirty="0"/>
          </a:p>
          <a:p>
            <a:endParaRPr lang="en-US" sz="1200" dirty="0"/>
          </a:p>
        </p:txBody>
      </p:sp>
      <p:sp>
        <p:nvSpPr>
          <p:cNvPr id="4" name="Rectangle 3"/>
          <p:cNvSpPr/>
          <p:nvPr/>
        </p:nvSpPr>
        <p:spPr>
          <a:xfrm>
            <a:off x="231140" y="6137564"/>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79417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pPr algn="ctr"/>
            <a:r>
              <a:rPr lang="en-US" dirty="0" smtClean="0"/>
              <a:t>New York State Next Generation English Language Arts and Math Learning Standard</a:t>
            </a:r>
            <a:endParaRPr lang="en-US" dirty="0"/>
          </a:p>
        </p:txBody>
      </p:sp>
      <p:sp>
        <p:nvSpPr>
          <p:cNvPr id="3" name="Text Placeholder 2"/>
          <p:cNvSpPr>
            <a:spLocks noGrp="1"/>
          </p:cNvSpPr>
          <p:nvPr>
            <p:ph type="body" idx="4294967295"/>
          </p:nvPr>
        </p:nvSpPr>
        <p:spPr>
          <a:xfrm>
            <a:off x="381000" y="1828800"/>
            <a:ext cx="7848600" cy="1231106"/>
          </a:xfrm>
        </p:spPr>
        <p:txBody>
          <a:bodyPr/>
          <a:lstStyle/>
          <a:p>
            <a:pPr algn="ctr"/>
            <a:r>
              <a:rPr lang="en-US" dirty="0" smtClean="0"/>
              <a:t>What biases do you have around these four words? </a:t>
            </a:r>
            <a:endParaRPr lang="en-US" dirty="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93338974"/>
              </p:ext>
            </p:extLst>
          </p:nvPr>
        </p:nvGraphicFramePr>
        <p:xfrm>
          <a:off x="1154834" y="3528693"/>
          <a:ext cx="7074766" cy="2243773"/>
        </p:xfrm>
        <a:graphic>
          <a:graphicData uri="http://schemas.openxmlformats.org/drawingml/2006/table">
            <a:tbl>
              <a:tblPr firstRow="1" bandRow="1">
                <a:tableStyleId>{5C22544A-7EE6-4342-B048-85BDC9FD1C3A}</a:tableStyleId>
              </a:tblPr>
              <a:tblGrid>
                <a:gridCol w="3537383">
                  <a:extLst>
                    <a:ext uri="{9D8B030D-6E8A-4147-A177-3AD203B41FA5}">
                      <a16:colId xmlns:a16="http://schemas.microsoft.com/office/drawing/2014/main" val="432530725"/>
                    </a:ext>
                  </a:extLst>
                </a:gridCol>
                <a:gridCol w="3537383">
                  <a:extLst>
                    <a:ext uri="{9D8B030D-6E8A-4147-A177-3AD203B41FA5}">
                      <a16:colId xmlns:a16="http://schemas.microsoft.com/office/drawing/2014/main" val="3014815043"/>
                    </a:ext>
                  </a:extLst>
                </a:gridCol>
              </a:tblGrid>
              <a:tr h="1055053">
                <a:tc>
                  <a:txBody>
                    <a:bodyPr/>
                    <a:lstStyle/>
                    <a:p>
                      <a:pPr algn="ctr"/>
                      <a:r>
                        <a:rPr lang="en-US" dirty="0" smtClean="0"/>
                        <a:t>Curriculum </a:t>
                      </a:r>
                    </a:p>
                    <a:p>
                      <a:pPr algn="ctr"/>
                      <a:endParaRPr lang="en-US" dirty="0"/>
                    </a:p>
                  </a:txBody>
                  <a:tcPr anchor="ctr"/>
                </a:tc>
                <a:tc>
                  <a:txBody>
                    <a:bodyPr/>
                    <a:lstStyle/>
                    <a:p>
                      <a:pPr algn="ctr"/>
                      <a:endParaRPr lang="en-US" dirty="0" smtClean="0"/>
                    </a:p>
                    <a:p>
                      <a:pPr algn="ctr"/>
                      <a:r>
                        <a:rPr lang="en-US" dirty="0" smtClean="0"/>
                        <a:t>Instruction</a:t>
                      </a:r>
                    </a:p>
                    <a:p>
                      <a:pPr algn="ctr"/>
                      <a:endParaRPr lang="en-US" dirty="0" smtClean="0"/>
                    </a:p>
                    <a:p>
                      <a:pPr algn="ctr"/>
                      <a:r>
                        <a:rPr lang="en-US" dirty="0" smtClean="0"/>
                        <a:t> </a:t>
                      </a:r>
                      <a:endParaRPr lang="en-US" dirty="0"/>
                    </a:p>
                  </a:txBody>
                  <a:tcPr anchor="ctr"/>
                </a:tc>
                <a:extLst>
                  <a:ext uri="{0D108BD9-81ED-4DB2-BD59-A6C34878D82A}">
                    <a16:rowId xmlns:a16="http://schemas.microsoft.com/office/drawing/2014/main" val="3746104553"/>
                  </a:ext>
                </a:extLst>
              </a:tr>
              <a:tr h="1055053">
                <a:tc>
                  <a:txBody>
                    <a:bodyPr/>
                    <a:lstStyle/>
                    <a:p>
                      <a:pPr algn="ctr"/>
                      <a:r>
                        <a:rPr lang="en-US" dirty="0" smtClean="0"/>
                        <a:t>Assessment </a:t>
                      </a:r>
                      <a:endParaRPr lang="en-US" dirty="0"/>
                    </a:p>
                  </a:txBody>
                  <a:tcPr anchor="ctr"/>
                </a:tc>
                <a:tc>
                  <a:txBody>
                    <a:bodyPr/>
                    <a:lstStyle/>
                    <a:p>
                      <a:pPr algn="ctr"/>
                      <a:r>
                        <a:rPr lang="en-US" dirty="0" smtClean="0"/>
                        <a:t>Standards</a:t>
                      </a:r>
                      <a:r>
                        <a:rPr lang="en-US" baseline="0" dirty="0" smtClean="0"/>
                        <a:t> </a:t>
                      </a:r>
                      <a:endParaRPr lang="en-US" dirty="0"/>
                    </a:p>
                  </a:txBody>
                  <a:tcPr anchor="ctr"/>
                </a:tc>
                <a:extLst>
                  <a:ext uri="{0D108BD9-81ED-4DB2-BD59-A6C34878D82A}">
                    <a16:rowId xmlns:a16="http://schemas.microsoft.com/office/drawing/2014/main" val="3594161642"/>
                  </a:ext>
                </a:extLst>
              </a:tr>
            </a:tbl>
          </a:graphicData>
        </a:graphic>
      </p:graphicFrame>
    </p:spTree>
    <p:extLst>
      <p:ext uri="{BB962C8B-B14F-4D97-AF65-F5344CB8AC3E}">
        <p14:creationId xmlns:p14="http://schemas.microsoft.com/office/powerpoint/2010/main" val="4176064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pPr algn="ctr"/>
            <a:r>
              <a:rPr lang="en-US" dirty="0" smtClean="0"/>
              <a:t>New York State Next Generation English Language Arts and Math Learning Standard</a:t>
            </a:r>
            <a:endParaRPr lang="en-US" dirty="0"/>
          </a:p>
        </p:txBody>
      </p:sp>
      <p:sp>
        <p:nvSpPr>
          <p:cNvPr id="3" name="Text Placeholder 2"/>
          <p:cNvSpPr>
            <a:spLocks noGrp="1"/>
          </p:cNvSpPr>
          <p:nvPr>
            <p:ph type="body" idx="4294967295"/>
          </p:nvPr>
        </p:nvSpPr>
        <p:spPr>
          <a:xfrm>
            <a:off x="380999" y="1828800"/>
            <a:ext cx="8531859" cy="2462213"/>
          </a:xfrm>
        </p:spPr>
        <p:txBody>
          <a:bodyPr/>
          <a:lstStyle/>
          <a:p>
            <a:pPr algn="ctr"/>
            <a:endParaRPr lang="en-US" dirty="0" smtClean="0"/>
          </a:p>
          <a:p>
            <a:pPr algn="ctr"/>
            <a:endParaRPr lang="en-US" dirty="0"/>
          </a:p>
          <a:p>
            <a:pPr algn="ctr"/>
            <a:endParaRPr lang="en-US" dirty="0" smtClean="0"/>
          </a:p>
          <a:p>
            <a:pPr algn="ctr"/>
            <a:endParaRPr lang="en-US" dirty="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MFzDaBzBlL0"/>
          <p:cNvPicPr>
            <a:picLocks noRot="1" noChangeAspect="1"/>
          </p:cNvPicPr>
          <p:nvPr>
            <a:videoFile r:link="rId1"/>
          </p:nvPr>
        </p:nvPicPr>
        <p:blipFill>
          <a:blip r:embed="rId4"/>
          <a:stretch>
            <a:fillRect/>
          </a:stretch>
        </p:blipFill>
        <p:spPr>
          <a:xfrm>
            <a:off x="1066800" y="2209800"/>
            <a:ext cx="6643253" cy="3736830"/>
          </a:xfrm>
          <a:prstGeom prst="rect">
            <a:avLst/>
          </a:prstGeom>
        </p:spPr>
      </p:pic>
    </p:spTree>
    <p:extLst>
      <p:ext uri="{BB962C8B-B14F-4D97-AF65-F5344CB8AC3E}">
        <p14:creationId xmlns:p14="http://schemas.microsoft.com/office/powerpoint/2010/main" val="31752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pPr algn="ctr"/>
            <a:r>
              <a:rPr lang="en-US" dirty="0" smtClean="0"/>
              <a:t>New York State Next Generation English Language Arts and Math Learning Standard</a:t>
            </a:r>
            <a:endParaRPr lang="en-US" dirty="0"/>
          </a:p>
        </p:txBody>
      </p:sp>
      <p:sp>
        <p:nvSpPr>
          <p:cNvPr id="3" name="Text Placeholder 2"/>
          <p:cNvSpPr>
            <a:spLocks noGrp="1"/>
          </p:cNvSpPr>
          <p:nvPr>
            <p:ph type="body" idx="4294967295"/>
          </p:nvPr>
        </p:nvSpPr>
        <p:spPr>
          <a:xfrm>
            <a:off x="381000" y="1828800"/>
            <a:ext cx="7848600" cy="3600986"/>
          </a:xfrm>
        </p:spPr>
        <p:txBody>
          <a:bodyPr/>
          <a:lstStyle/>
          <a:p>
            <a:pPr algn="ctr"/>
            <a:endParaRPr lang="en-US" sz="1800" dirty="0" smtClean="0"/>
          </a:p>
          <a:p>
            <a:pPr algn="ctr"/>
            <a:endParaRPr lang="en-US" sz="1800" dirty="0"/>
          </a:p>
          <a:p>
            <a:pPr algn="ctr"/>
            <a:endParaRPr lang="en-US" sz="1800" dirty="0" smtClean="0"/>
          </a:p>
          <a:p>
            <a:pPr algn="ctr"/>
            <a:r>
              <a:rPr lang="en-US" sz="1800" dirty="0" smtClean="0"/>
              <a:t>Identify and explain our personal biases around standards, curriculum, assessment, and instruction.  </a:t>
            </a:r>
          </a:p>
          <a:p>
            <a:pPr algn="ctr"/>
            <a:endParaRPr lang="en-US" sz="1800" dirty="0"/>
          </a:p>
          <a:p>
            <a:pPr algn="ctr"/>
            <a:r>
              <a:rPr lang="en-US" sz="1800" dirty="0" smtClean="0"/>
              <a:t>Compare and contrast the backwards brain to the changes with the NYSNGLS </a:t>
            </a:r>
          </a:p>
          <a:p>
            <a:pPr algn="ctr"/>
            <a:endParaRPr lang="en-US" sz="1800" dirty="0"/>
          </a:p>
          <a:p>
            <a:pPr algn="ctr"/>
            <a:endParaRPr lang="en-US" sz="1800" dirty="0" smtClean="0"/>
          </a:p>
          <a:p>
            <a:pPr algn="ctr"/>
            <a:endParaRPr lang="en-US" sz="1800" dirty="0"/>
          </a:p>
          <a:p>
            <a:pPr algn="ctr"/>
            <a:endParaRPr lang="en-US" sz="1800" dirty="0" smtClean="0"/>
          </a:p>
          <a:p>
            <a:pPr algn="ctr"/>
            <a:endParaRPr lang="en-US" sz="1800" dirty="0" smtClean="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32712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 y="272541"/>
            <a:ext cx="8681719" cy="984885"/>
          </a:xfrm>
        </p:spPr>
        <p:txBody>
          <a:bodyPr/>
          <a:lstStyle/>
          <a:p>
            <a:pPr algn="ctr"/>
            <a:r>
              <a:rPr lang="en-US" dirty="0" smtClean="0"/>
              <a:t>New York State Next Generation English Language Arts and Math Learning Standard</a:t>
            </a:r>
            <a:endParaRPr lang="en-US" dirty="0"/>
          </a:p>
        </p:txBody>
      </p:sp>
      <p:sp>
        <p:nvSpPr>
          <p:cNvPr id="3" name="Text Placeholder 2"/>
          <p:cNvSpPr>
            <a:spLocks noGrp="1"/>
          </p:cNvSpPr>
          <p:nvPr>
            <p:ph type="body" idx="4294967295"/>
          </p:nvPr>
        </p:nvSpPr>
        <p:spPr>
          <a:xfrm>
            <a:off x="381000" y="3233031"/>
            <a:ext cx="5460798" cy="2289088"/>
          </a:xfrm>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4" name="Rectangle 3"/>
          <p:cNvSpPr/>
          <p:nvPr/>
        </p:nvSpPr>
        <p:spPr>
          <a:xfrm>
            <a:off x="231140" y="6096000"/>
            <a:ext cx="2969260" cy="762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6740236" y="4186875"/>
            <a:ext cx="2514600" cy="2554545"/>
          </a:xfrm>
          <a:prstGeom prst="rect">
            <a:avLst/>
          </a:prstGeom>
        </p:spPr>
        <p:txBody>
          <a:bodyPr wrap="square">
            <a:spAutoFit/>
          </a:bodyPr>
          <a:lstStyle/>
          <a:p>
            <a:r>
              <a:rPr lang="en-US" sz="2000" b="1" i="1" dirty="0" smtClean="0">
                <a:latin typeface="Calibri" panose="020F0502020204030204" pitchFamily="34" charset="0"/>
                <a:ea typeface="Calibri" panose="020F0502020204030204" pitchFamily="34" charset="0"/>
                <a:cs typeface="Times New Roman" panose="02020603050405020304" pitchFamily="18" charset="0"/>
              </a:rPr>
              <a:t>WHY did NYS make these changes?  </a:t>
            </a:r>
            <a:endParaRPr lang="en-US" sz="2000" b="1" i="1"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r>
              <a:rPr lang="en-US" sz="2000" b="1" i="1" dirty="0" smtClean="0">
                <a:latin typeface="Calibri" panose="020F0502020204030204" pitchFamily="34" charset="0"/>
                <a:ea typeface="Calibri" panose="020F0502020204030204" pitchFamily="34" charset="0"/>
                <a:cs typeface="Times New Roman" panose="02020603050405020304" pitchFamily="18" charset="0"/>
              </a:rPr>
              <a:t>HOW will </a:t>
            </a:r>
            <a:r>
              <a:rPr lang="en-US" sz="2000" b="1" i="1" dirty="0">
                <a:latin typeface="Calibri" panose="020F0502020204030204" pitchFamily="34" charset="0"/>
                <a:ea typeface="Calibri" panose="020F0502020204030204" pitchFamily="34" charset="0"/>
                <a:cs typeface="Times New Roman" panose="02020603050405020304" pitchFamily="18" charset="0"/>
              </a:rPr>
              <a:t>these </a:t>
            </a:r>
            <a:r>
              <a:rPr lang="en-US" sz="2000" b="1" i="1" dirty="0" smtClean="0">
                <a:latin typeface="Calibri" panose="020F0502020204030204" pitchFamily="34" charset="0"/>
                <a:ea typeface="Calibri" panose="020F0502020204030204" pitchFamily="34" charset="0"/>
                <a:cs typeface="Times New Roman" panose="02020603050405020304" pitchFamily="18" charset="0"/>
              </a:rPr>
              <a:t>changes </a:t>
            </a:r>
            <a:r>
              <a:rPr lang="en-US" sz="2000" b="1" i="1" dirty="0">
                <a:latin typeface="Calibri" panose="020F0502020204030204" pitchFamily="34" charset="0"/>
                <a:ea typeface="Calibri" panose="020F0502020204030204" pitchFamily="34" charset="0"/>
                <a:cs typeface="Times New Roman" panose="02020603050405020304" pitchFamily="18" charset="0"/>
              </a:rPr>
              <a:t>impact students in our state and in our own </a:t>
            </a:r>
            <a:r>
              <a:rPr lang="en-US" sz="2000" b="1" i="1" dirty="0" smtClean="0">
                <a:latin typeface="Calibri" panose="020F0502020204030204" pitchFamily="34" charset="0"/>
                <a:ea typeface="Calibri" panose="020F0502020204030204" pitchFamily="34" charset="0"/>
                <a:cs typeface="Times New Roman" panose="02020603050405020304" pitchFamily="18" charset="0"/>
              </a:rPr>
              <a:t>classrooms? </a:t>
            </a:r>
            <a:endParaRPr lang="en-US" sz="2000" b="1" i="1" dirty="0"/>
          </a:p>
        </p:txBody>
      </p:sp>
      <p:sp>
        <p:nvSpPr>
          <p:cNvPr id="7" name="Flowchart: Connector 3"/>
          <p:cNvSpPr>
            <a:spLocks noChangeArrowheads="1"/>
          </p:cNvSpPr>
          <p:nvPr/>
        </p:nvSpPr>
        <p:spPr bwMode="auto">
          <a:xfrm>
            <a:off x="685800" y="1619355"/>
            <a:ext cx="6096000" cy="4514724"/>
          </a:xfrm>
          <a:prstGeom prst="flowChartConnector">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Flowchart: Connector 2"/>
          <p:cNvSpPr>
            <a:spLocks noChangeArrowheads="1"/>
          </p:cNvSpPr>
          <p:nvPr/>
        </p:nvSpPr>
        <p:spPr bwMode="auto">
          <a:xfrm>
            <a:off x="2221770" y="2349705"/>
            <a:ext cx="3353354" cy="2727424"/>
          </a:xfrm>
          <a:prstGeom prst="flowChartConnector">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Flowchart: Connector 1"/>
          <p:cNvSpPr>
            <a:spLocks noChangeArrowheads="1"/>
          </p:cNvSpPr>
          <p:nvPr/>
        </p:nvSpPr>
        <p:spPr bwMode="auto">
          <a:xfrm>
            <a:off x="3429000" y="3166550"/>
            <a:ext cx="1325437" cy="1020325"/>
          </a:xfrm>
          <a:prstGeom prst="flowChartConnector">
            <a:avLst/>
          </a:prstGeom>
          <a:solidFill>
            <a:srgbClr val="FF0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0" y="173830"/>
            <a:ext cx="6362095" cy="283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631030"/>
            <a:ext cx="6362095" cy="283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0880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6200"/>
            <a:ext cx="9144000" cy="11460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143000" y="1277111"/>
            <a:ext cx="8001000" cy="0"/>
          </a:xfrm>
          <a:custGeom>
            <a:avLst/>
            <a:gdLst/>
            <a:ahLst/>
            <a:cxnLst/>
            <a:rect l="l" t="t" r="r" b="b"/>
            <a:pathLst>
              <a:path w="8001000">
                <a:moveTo>
                  <a:pt x="0" y="0"/>
                </a:moveTo>
                <a:lnTo>
                  <a:pt x="8001000" y="0"/>
                </a:lnTo>
              </a:path>
            </a:pathLst>
          </a:custGeom>
          <a:ln w="67055">
            <a:solidFill>
              <a:srgbClr val="375F92"/>
            </a:solidFill>
          </a:ln>
        </p:spPr>
        <p:txBody>
          <a:bodyPr wrap="square" lIns="0" tIns="0" rIns="0" bIns="0" rtlCol="0"/>
          <a:lstStyle/>
          <a:p>
            <a:endParaRPr/>
          </a:p>
        </p:txBody>
      </p:sp>
      <p:sp>
        <p:nvSpPr>
          <p:cNvPr id="4" name="object 4"/>
          <p:cNvSpPr/>
          <p:nvPr/>
        </p:nvSpPr>
        <p:spPr>
          <a:xfrm>
            <a:off x="0" y="1277111"/>
            <a:ext cx="990600" cy="0"/>
          </a:xfrm>
          <a:custGeom>
            <a:avLst/>
            <a:gdLst/>
            <a:ahLst/>
            <a:cxnLst/>
            <a:rect l="l" t="t" r="r" b="b"/>
            <a:pathLst>
              <a:path w="990600">
                <a:moveTo>
                  <a:pt x="0" y="0"/>
                </a:moveTo>
                <a:lnTo>
                  <a:pt x="990600" y="0"/>
                </a:lnTo>
              </a:path>
            </a:pathLst>
          </a:custGeom>
          <a:ln w="67055">
            <a:solidFill>
              <a:srgbClr val="E36C09"/>
            </a:solidFill>
          </a:ln>
        </p:spPr>
        <p:txBody>
          <a:bodyPr wrap="square" lIns="0" tIns="0" rIns="0" bIns="0" rtlCol="0"/>
          <a:lstStyle/>
          <a:p>
            <a:endParaRPr/>
          </a:p>
        </p:txBody>
      </p:sp>
      <p:sp>
        <p:nvSpPr>
          <p:cNvPr id="5" name="object 5"/>
          <p:cNvSpPr/>
          <p:nvPr/>
        </p:nvSpPr>
        <p:spPr>
          <a:xfrm>
            <a:off x="2529727" y="5650991"/>
            <a:ext cx="4061852" cy="1043940"/>
          </a:xfrm>
          <a:prstGeom prst="rect">
            <a:avLst/>
          </a:prstGeom>
          <a:blipFill>
            <a:blip r:embed="rId3" cstate="print"/>
            <a:stretch>
              <a:fillRect/>
            </a:stretch>
          </a:blipFill>
        </p:spPr>
        <p:txBody>
          <a:bodyPr wrap="square" lIns="0" tIns="0" rIns="0" bIns="0" rtlCol="0"/>
          <a:lstStyle/>
          <a:p>
            <a:endParaRPr/>
          </a:p>
        </p:txBody>
      </p:sp>
      <p:sp>
        <p:nvSpPr>
          <p:cNvPr id="6" name="object 6"/>
          <p:cNvSpPr txBox="1">
            <a:spLocks noGrp="1"/>
          </p:cNvSpPr>
          <p:nvPr>
            <p:ph type="body" idx="1"/>
          </p:nvPr>
        </p:nvSpPr>
        <p:spPr>
          <a:prstGeom prst="rect">
            <a:avLst/>
          </a:prstGeom>
        </p:spPr>
        <p:txBody>
          <a:bodyPr vert="horz" wrap="square" lIns="0" tIns="12065" rIns="0" bIns="0" rtlCol="0">
            <a:spAutoFit/>
          </a:bodyPr>
          <a:lstStyle/>
          <a:p>
            <a:pPr marL="12700" marR="5080" indent="1313815">
              <a:lnSpc>
                <a:spcPct val="100000"/>
              </a:lnSpc>
              <a:spcBef>
                <a:spcPts val="95"/>
              </a:spcBef>
            </a:pPr>
            <a:r>
              <a:rPr spc="-10" dirty="0"/>
              <a:t>Next </a:t>
            </a:r>
            <a:r>
              <a:rPr spc="-5" dirty="0"/>
              <a:t>Generation  English Language Arts</a:t>
            </a:r>
            <a:r>
              <a:rPr spc="-200" dirty="0"/>
              <a:t> </a:t>
            </a:r>
            <a:r>
              <a:rPr spc="-5" dirty="0"/>
              <a:t>and</a:t>
            </a:r>
          </a:p>
          <a:p>
            <a:pPr marL="2047239" marR="598805" indent="-1442085">
              <a:lnSpc>
                <a:spcPct val="100000"/>
              </a:lnSpc>
              <a:spcBef>
                <a:spcPts val="5"/>
              </a:spcBef>
            </a:pPr>
            <a:r>
              <a:rPr spc="-5" dirty="0"/>
              <a:t>Mathematics Learning  Standards</a:t>
            </a:r>
          </a:p>
        </p:txBody>
      </p:sp>
      <p:sp>
        <p:nvSpPr>
          <p:cNvPr id="7" name="object 7"/>
          <p:cNvSpPr txBox="1"/>
          <p:nvPr/>
        </p:nvSpPr>
        <p:spPr>
          <a:xfrm>
            <a:off x="3291078" y="4568567"/>
            <a:ext cx="2562860" cy="902969"/>
          </a:xfrm>
          <a:prstGeom prst="rect">
            <a:avLst/>
          </a:prstGeom>
        </p:spPr>
        <p:txBody>
          <a:bodyPr vert="horz" wrap="square" lIns="0" tIns="85090" rIns="0" bIns="0" rtlCol="0">
            <a:spAutoFit/>
          </a:bodyPr>
          <a:lstStyle/>
          <a:p>
            <a:pPr algn="ctr">
              <a:lnSpc>
                <a:spcPct val="100000"/>
              </a:lnSpc>
              <a:spcBef>
                <a:spcPts val="670"/>
              </a:spcBef>
            </a:pPr>
            <a:r>
              <a:rPr sz="2400" b="1" spc="-5" dirty="0">
                <a:solidFill>
                  <a:srgbClr val="888888"/>
                </a:solidFill>
                <a:latin typeface="Arial"/>
                <a:cs typeface="Arial"/>
              </a:rPr>
              <a:t>Board </a:t>
            </a:r>
            <a:r>
              <a:rPr sz="2400" b="1" dirty="0">
                <a:solidFill>
                  <a:srgbClr val="888888"/>
                </a:solidFill>
                <a:latin typeface="Arial"/>
                <a:cs typeface="Arial"/>
              </a:rPr>
              <a:t>of</a:t>
            </a:r>
            <a:r>
              <a:rPr sz="2400" b="1" spc="-65" dirty="0">
                <a:solidFill>
                  <a:srgbClr val="888888"/>
                </a:solidFill>
                <a:latin typeface="Arial"/>
                <a:cs typeface="Arial"/>
              </a:rPr>
              <a:t> </a:t>
            </a:r>
            <a:r>
              <a:rPr sz="2400" b="1" spc="-5" dirty="0">
                <a:solidFill>
                  <a:srgbClr val="888888"/>
                </a:solidFill>
                <a:latin typeface="Arial"/>
                <a:cs typeface="Arial"/>
              </a:rPr>
              <a:t>Regents</a:t>
            </a:r>
            <a:endParaRPr sz="2400">
              <a:latin typeface="Arial"/>
              <a:cs typeface="Arial"/>
            </a:endParaRPr>
          </a:p>
          <a:p>
            <a:pPr algn="ctr">
              <a:lnSpc>
                <a:spcPct val="100000"/>
              </a:lnSpc>
              <a:spcBef>
                <a:spcPts val="580"/>
              </a:spcBef>
            </a:pPr>
            <a:r>
              <a:rPr sz="2400" spc="-5" dirty="0">
                <a:solidFill>
                  <a:srgbClr val="888888"/>
                </a:solidFill>
                <a:latin typeface="Arial"/>
                <a:cs typeface="Arial"/>
              </a:rPr>
              <a:t>September</a:t>
            </a:r>
            <a:r>
              <a:rPr sz="2400" spc="-15" dirty="0">
                <a:solidFill>
                  <a:srgbClr val="888888"/>
                </a:solidFill>
                <a:latin typeface="Arial"/>
                <a:cs typeface="Arial"/>
              </a:rPr>
              <a:t> </a:t>
            </a:r>
            <a:r>
              <a:rPr sz="2400" spc="-5" dirty="0">
                <a:solidFill>
                  <a:srgbClr val="888888"/>
                </a:solidFill>
                <a:latin typeface="Arial"/>
                <a:cs typeface="Arial"/>
              </a:rPr>
              <a:t>2017</a:t>
            </a:r>
            <a:endParaRPr sz="24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10016" y="6458546"/>
            <a:ext cx="85090" cy="170815"/>
          </a:xfrm>
          <a:prstGeom prst="rect">
            <a:avLst/>
          </a:prstGeom>
        </p:spPr>
        <p:txBody>
          <a:bodyPr vert="horz" wrap="square" lIns="0" tIns="0" rIns="0" bIns="0" rtlCol="0">
            <a:spAutoFit/>
          </a:bodyPr>
          <a:lstStyle/>
          <a:p>
            <a:pPr>
              <a:lnSpc>
                <a:spcPts val="1330"/>
              </a:lnSpc>
            </a:pPr>
            <a:r>
              <a:rPr sz="1200" dirty="0">
                <a:solidFill>
                  <a:srgbClr val="7E7E7E"/>
                </a:solidFill>
                <a:latin typeface="Arial"/>
                <a:cs typeface="Arial"/>
              </a:rPr>
              <a:t>2</a:t>
            </a:r>
            <a:endParaRPr sz="1200">
              <a:latin typeface="Arial"/>
              <a:cs typeface="Arial"/>
            </a:endParaRPr>
          </a:p>
        </p:txBody>
      </p:sp>
      <p:sp>
        <p:nvSpPr>
          <p:cNvPr id="3" name="object 3"/>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1577</Words>
  <Application>Microsoft Office PowerPoint</Application>
  <PresentationFormat>On-screen Show (4:3)</PresentationFormat>
  <Paragraphs>224</Paragraphs>
  <Slides>23</Slides>
  <Notes>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vt:lpstr>
      <vt:lpstr>Office Theme</vt:lpstr>
      <vt:lpstr>New York State Next Generation English Language Arts and Math Learning Standards</vt:lpstr>
      <vt:lpstr>Thank you for letting me come in today!  </vt:lpstr>
      <vt:lpstr>Elmira Heights Central School District:  Our Roadmap 2017-2018  </vt:lpstr>
      <vt:lpstr>New York State Next Generation English Language Arts and Math Learning Standard</vt:lpstr>
      <vt:lpstr>New York State Next Generation English Language Arts and Math Learning Standard</vt:lpstr>
      <vt:lpstr>New York State Next Generation English Language Arts and Math Learning Standard</vt:lpstr>
      <vt:lpstr>New York State Next Generation English Language Arts and Math Learning Standard</vt:lpstr>
      <vt:lpstr>PowerPoint Presentation</vt:lpstr>
      <vt:lpstr>PowerPoint Presentation</vt:lpstr>
      <vt:lpstr>The Power of Collaboration</vt:lpstr>
      <vt:lpstr>Highlights of the Revisions of the  Mathematics Standards</vt:lpstr>
      <vt:lpstr>Highlights of the Revisions of the  Mathematics Standards</vt:lpstr>
      <vt:lpstr>Highlights of the Revisions of the  ELA/Mathematics Standards</vt:lpstr>
      <vt:lpstr>Highlights of the Revisions of the  ELA Standards</vt:lpstr>
      <vt:lpstr>Highlights of the Revisions of the  ELA Standards</vt:lpstr>
      <vt:lpstr>Highlights of the Revisions of the  ELA Standards</vt:lpstr>
      <vt:lpstr>Early Learning Introduction</vt:lpstr>
      <vt:lpstr>Next Generation Learning Standards and  Assessment Timeline</vt:lpstr>
      <vt:lpstr>Next Steps</vt:lpstr>
      <vt:lpstr>Please complete the “WHAT” handout on the L Drive and turn it in to your building principal. </vt:lpstr>
      <vt:lpstr>Introduction Documents: </vt:lpstr>
      <vt:lpstr>Other Resources and Information for the NYSNGLS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Sattem</dc:creator>
  <cp:lastModifiedBy>Lori Krelie</cp:lastModifiedBy>
  <cp:revision>27</cp:revision>
  <dcterms:created xsi:type="dcterms:W3CDTF">2018-02-05T15:46:45Z</dcterms:created>
  <dcterms:modified xsi:type="dcterms:W3CDTF">2018-04-09T19:14:02Z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2017-09-11T00:00:00Z</vt:filetime>
  </property>
  <property fmtid="{D5CDD505-2E9C-101B-9397-08002B2CF9AE}" pid="3" name="Creator">
    <vt:lpwstr>Microsoft® PowerPoint® 2016</vt:lpwstr>
  </property>
  <property fmtid="{D5CDD505-2E9C-101B-9397-08002B2CF9AE}" pid="4" name="LastSaved">
    <vt:filetime>2018-02-05T00:00:00Z</vt:filetime>
  </property>
</Properties>
</file>