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  <p:sldMasterId id="2147483694" r:id="rId2"/>
    <p:sldMasterId id="2147483695" r:id="rId3"/>
    <p:sldMasterId id="2147483696" r:id="rId4"/>
  </p:sldMasterIdLst>
  <p:notesMasterIdLst>
    <p:notesMasterId r:id="rId25"/>
  </p:notesMasterIdLst>
  <p:sldIdLst>
    <p:sldId id="256" r:id="rId5"/>
    <p:sldId id="275" r:id="rId6"/>
    <p:sldId id="258" r:id="rId7"/>
    <p:sldId id="259" r:id="rId8"/>
    <p:sldId id="260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embeddedFontLst>
    <p:embeddedFont>
      <p:font typeface="Questrial" panose="020B0604020202020204" charset="0"/>
      <p:regular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Carme" panose="020B0604020202020204" charset="0"/>
      <p:regular r:id="rId31"/>
    </p:embeddedFont>
    <p:embeddedFont>
      <p:font typeface="Domine" panose="020B0604020202020204" charset="0"/>
      <p:regular r:id="rId32"/>
      <p:bold r:id="rId33"/>
    </p:embeddedFont>
    <p:embeddedFont>
      <p:font typeface="Playfair Display"/>
      <p:regular r:id="rId34"/>
      <p:bold r:id="rId35"/>
      <p:italic r:id="rId36"/>
      <p:boldItalic r:id="rId37"/>
    </p:embeddedFont>
    <p:embeddedFont>
      <p:font typeface="Cabin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0E70D8-7E78-43AC-BF0C-8CFFC670ACA9}">
  <a:tblStyle styleId="{8D0E70D8-7E78-43AC-BF0C-8CFFC670ACA9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14C1FE3-AA64-4A5A-84BF-01B7219BFF69}" styleName="Table_1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BECF0"/>
          </a:solidFill>
        </a:fill>
      </a:tcStyle>
    </a:wholeTbl>
    <a:band1H>
      <a:tcStyle>
        <a:tcBdr/>
        <a:fill>
          <a:solidFill>
            <a:srgbClr val="D4D6E0"/>
          </a:solidFill>
        </a:fill>
      </a:tcStyle>
    </a:band1H>
    <a:band1V>
      <a:tcStyle>
        <a:tcBdr/>
        <a:fill>
          <a:solidFill>
            <a:srgbClr val="D4D6E0"/>
          </a:solidFill>
        </a:fill>
      </a:tcStyle>
    </a:band1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145" autoAdjust="0"/>
  </p:normalViewPr>
  <p:slideViewPr>
    <p:cSldViewPr snapToGrid="0">
      <p:cViewPr varScale="1">
        <p:scale>
          <a:sx n="65" d="100"/>
          <a:sy n="65" d="100"/>
        </p:scale>
        <p:origin x="6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2602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056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297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Divide the room into groups, giving each group materials (poster paper and markers).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209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Provide chart paper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Assign roles before</a:t>
            </a:r>
            <a:r>
              <a:rPr lang="en-US" baseline="0" dirty="0" smtClean="0"/>
              <a:t> they start the process</a:t>
            </a:r>
            <a:endParaRPr dirty="0"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648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Categorize – Mark with a “C” or an “O”</a:t>
            </a:r>
            <a:endParaRPr dirty="0"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5655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364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819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1191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110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566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49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787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4. How can the QFT support student learning (as an alternative)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573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What do you think about this? How does it relate to coaching your students to take on the </a:t>
            </a:r>
            <a:r>
              <a:rPr lang="en" dirty="0" smtClean="0"/>
              <a:t>Inquiry process?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7004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 Hattie - Visible learning - Effect size greater than .40 has significant impact on student learning</a:t>
            </a:r>
          </a:p>
        </p:txBody>
      </p:sp>
    </p:spTree>
    <p:extLst>
      <p:ext uri="{BB962C8B-B14F-4D97-AF65-F5344CB8AC3E}">
        <p14:creationId xmlns:p14="http://schemas.microsoft.com/office/powerpoint/2010/main" val="1011578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5000"/>
              </a:lnSpc>
              <a:spcBef>
                <a:spcPts val="800"/>
              </a:spcBef>
              <a:spcAft>
                <a:spcPts val="1900"/>
              </a:spcAft>
              <a:buNone/>
            </a:pP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Percentage of Children Asking Questions </a:t>
            </a:r>
            <a:r>
              <a:rPr lang="en" sz="1200" b="1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skill of question asking is far too rarely deliberately taught in school. In fact, students typically hit their question-asking peak around the age of 4 and their question asking dramatically declines shortly after they enter the classroom. - Right Question Institute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42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00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Parents not knowing what the right questions are, kids not knowing what right questions are. Reference book: </a:t>
            </a:r>
            <a:r>
              <a:rPr lang="en" i="1">
                <a:solidFill>
                  <a:schemeClr val="dk1"/>
                </a:solidFill>
              </a:rPr>
              <a:t>Partnering with parents to ask the right questions</a:t>
            </a:r>
          </a:p>
        </p:txBody>
      </p:sp>
    </p:spTree>
    <p:extLst>
      <p:ext uri="{BB962C8B-B14F-4D97-AF65-F5344CB8AC3E}">
        <p14:creationId xmlns:p14="http://schemas.microsoft.com/office/powerpoint/2010/main" val="320545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59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Partner read: pg. 1-5, What is divergent</a:t>
            </a:r>
            <a:r>
              <a:rPr lang="en-US" baseline="0" dirty="0" smtClean="0"/>
              <a:t> thinking? What is convergent thinking?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Pg. 5-8: Divergent v. Convergent thinking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Share your learning with your partner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Video: Divergent Thinking</a:t>
            </a:r>
          </a:p>
        </p:txBody>
      </p:sp>
    </p:spTree>
    <p:extLst>
      <p:ext uri="{BB962C8B-B14F-4D97-AF65-F5344CB8AC3E}">
        <p14:creationId xmlns:p14="http://schemas.microsoft.com/office/powerpoint/2010/main" val="225749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 sz="3200" b="0" i="0" u="none" strike="noStrike" cap="non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400801" y="4767262"/>
            <a:ext cx="228904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898648" y="4767262"/>
            <a:ext cx="35052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12647" y="4767262"/>
            <a:ext cx="198119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" sz="1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3703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219200" y="2914650"/>
            <a:ext cx="68580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Font typeface="Domine"/>
              <a:buNone/>
              <a:defRPr sz="32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1219200" y="3843337"/>
            <a:ext cx="6858000" cy="400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marL="457200" marR="0" lvl="1" indent="0" algn="ctr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spcBef>
                <a:spcPts val="500"/>
              </a:spcBef>
              <a:buClr>
                <a:srgbClr val="BABABA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BA1B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8BA1B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646C8F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BABABA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9FB8CD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400800" y="4766310"/>
            <a:ext cx="22860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2898648" y="4766310"/>
            <a:ext cx="3474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216151" y="4766310"/>
            <a:ext cx="121919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" sz="1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904875" y="2736056"/>
            <a:ext cx="7315200" cy="960119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914400" y="3786187"/>
            <a:ext cx="7315200" cy="514349"/>
          </a:xfrm>
          <a:prstGeom prst="rect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904875" y="2736056"/>
            <a:ext cx="228600" cy="960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914400" y="3786187"/>
            <a:ext cx="228600" cy="514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19200" y="2228850"/>
            <a:ext cx="68580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lt2"/>
              </a:buClr>
              <a:buFont typeface="Domine"/>
              <a:buNone/>
              <a:defRPr sz="3200" b="0" i="0" u="none" strike="noStrike" cap="none">
                <a:solidFill>
                  <a:schemeClr val="lt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28194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238760" algn="l" rtl="0"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233680" algn="l" rtl="0">
              <a:spcBef>
                <a:spcPts val="400"/>
              </a:spcBef>
              <a:buClr>
                <a:srgbClr val="8BA1B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22860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400800" y="4766310"/>
            <a:ext cx="22860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898648" y="4766310"/>
            <a:ext cx="3474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69849" y="4766310"/>
            <a:ext cx="1520951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" sz="14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914400" y="2114550"/>
            <a:ext cx="7315200" cy="960119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914400" y="2114550"/>
            <a:ext cx="228600" cy="960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 sz="3200" b="0" i="0" u="none" strike="noStrike" cap="non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400801" y="4767262"/>
            <a:ext cx="228904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2898648" y="4767262"/>
            <a:ext cx="35052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12647" y="4767262"/>
            <a:ext cx="198119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" sz="1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4041648" cy="3703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632198" y="912113"/>
            <a:ext cx="4041648" cy="3703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 sz="3200" b="0" i="0" u="none" strike="noStrike" cap="non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964406"/>
            <a:ext cx="4040187" cy="51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28194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238760" algn="l" rtl="0">
              <a:spcBef>
                <a:spcPts val="500"/>
              </a:spcBef>
              <a:buClr>
                <a:srgbClr val="BABABA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233680" algn="l" rtl="0">
              <a:spcBef>
                <a:spcPts val="400"/>
              </a:spcBef>
              <a:buClr>
                <a:srgbClr val="8BA1B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22860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648201" y="971550"/>
            <a:ext cx="4041774" cy="51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28194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238760" algn="l" rtl="0">
              <a:spcBef>
                <a:spcPts val="500"/>
              </a:spcBef>
              <a:buClr>
                <a:srgbClr val="BABABA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233680" algn="l" rtl="0">
              <a:spcBef>
                <a:spcPts val="400"/>
              </a:spcBef>
              <a:buClr>
                <a:srgbClr val="8BA1B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22860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400801" y="4767262"/>
            <a:ext cx="228904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2898648" y="4767262"/>
            <a:ext cx="35052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12647" y="4767262"/>
            <a:ext cx="198119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" sz="1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3"/>
          </p:nvPr>
        </p:nvSpPr>
        <p:spPr>
          <a:xfrm>
            <a:off x="457200" y="1600200"/>
            <a:ext cx="4038599" cy="3028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4"/>
          </p:nvPr>
        </p:nvSpPr>
        <p:spPr>
          <a:xfrm>
            <a:off x="4648200" y="1600200"/>
            <a:ext cx="4038599" cy="3028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 sz="3200" b="0" i="0" u="none" strike="noStrike" cap="non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400801" y="4767262"/>
            <a:ext cx="228904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2898648" y="4767262"/>
            <a:ext cx="35052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12647" y="4767262"/>
            <a:ext cx="198119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" sz="1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0" name="Shape 110"/>
          <p:cNvSpPr/>
          <p:nvPr/>
        </p:nvSpPr>
        <p:spPr>
          <a:xfrm rot="5400000">
            <a:off x="442958" y="4835567"/>
            <a:ext cx="143136" cy="12031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324600" y="228600"/>
            <a:ext cx="2514599" cy="628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bin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324600" y="914400"/>
            <a:ext cx="2514599" cy="3632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75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28194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238760" algn="l" rtl="0">
              <a:spcBef>
                <a:spcPts val="500"/>
              </a:spcBef>
              <a:buClr>
                <a:srgbClr val="BABABA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233680" algn="l" rtl="0">
              <a:spcBef>
                <a:spcPts val="400"/>
              </a:spcBef>
              <a:buClr>
                <a:srgbClr val="8BA1B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22860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6400801" y="4767262"/>
            <a:ext cx="228904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2898648" y="4767262"/>
            <a:ext cx="35052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12647" y="4767262"/>
            <a:ext cx="198119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" sz="1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17" name="Shape 117"/>
          <p:cNvCxnSpPr/>
          <p:nvPr/>
        </p:nvCxnSpPr>
        <p:spPr>
          <a:xfrm>
            <a:off x="457200" y="4764881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8" name="Shape 118"/>
          <p:cNvCxnSpPr/>
          <p:nvPr/>
        </p:nvCxnSpPr>
        <p:spPr>
          <a:xfrm rot="5400000">
            <a:off x="3915024" y="2493168"/>
            <a:ext cx="4526279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9" name="Shape 119"/>
          <p:cNvSpPr/>
          <p:nvPr/>
        </p:nvSpPr>
        <p:spPr>
          <a:xfrm rot="5400000">
            <a:off x="442958" y="4835567"/>
            <a:ext cx="143136" cy="12031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304800" y="228600"/>
            <a:ext cx="5714999" cy="428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solidFill>
          <a:schemeClr val="dk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375642"/>
            <a:ext cx="8229600" cy="50601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Domine"/>
              <a:buNone/>
              <a:defRPr sz="2000" b="0" i="0" u="none" strike="noStrike" cap="non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pic" idx="2"/>
          </p:nvPr>
        </p:nvSpPr>
        <p:spPr>
          <a:xfrm>
            <a:off x="457200" y="1428750"/>
            <a:ext cx="8229600" cy="3202686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chemeClr val="dk1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400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224028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90500" algn="l" rtl="0">
              <a:spcBef>
                <a:spcPts val="500"/>
              </a:spcBef>
              <a:buClr>
                <a:schemeClr val="dk1"/>
              </a:buClr>
              <a:buSzPct val="76000"/>
              <a:buFont typeface="Noto Sans Symbols"/>
              <a:buChar char="▶"/>
              <a:defRPr sz="1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93675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9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88594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9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6400801" y="4767262"/>
            <a:ext cx="228904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2898648" y="4767262"/>
            <a:ext cx="35052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12647" y="4767262"/>
            <a:ext cx="198119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" sz="14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28" name="Shape 128"/>
          <p:cNvCxnSpPr/>
          <p:nvPr/>
        </p:nvCxnSpPr>
        <p:spPr>
          <a:xfrm>
            <a:off x="457200" y="4764881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9" name="Shape 129"/>
          <p:cNvSpPr/>
          <p:nvPr/>
        </p:nvSpPr>
        <p:spPr>
          <a:xfrm rot="5400000">
            <a:off x="442958" y="4835567"/>
            <a:ext cx="143136" cy="12031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457200" y="375642"/>
            <a:ext cx="182879" cy="514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 sz="3200" b="0" i="0" u="none" strike="noStrike" cap="non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2730626" y="-1359027"/>
            <a:ext cx="3682745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6400801" y="4767262"/>
            <a:ext cx="228904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2898648" y="4767262"/>
            <a:ext cx="35052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12647" y="4767262"/>
            <a:ext cx="198119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" sz="1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 sz="3200" b="0" i="0" u="none" strike="noStrike" cap="non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400801" y="4767262"/>
            <a:ext cx="228904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2898648" y="4767262"/>
            <a:ext cx="35052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12647" y="4767262"/>
            <a:ext cx="198119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" sz="1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43" name="Shape 143"/>
          <p:cNvCxnSpPr/>
          <p:nvPr/>
        </p:nvCxnSpPr>
        <p:spPr>
          <a:xfrm>
            <a:off x="457200" y="4764881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4" name="Shape 144"/>
          <p:cNvSpPr/>
          <p:nvPr/>
        </p:nvSpPr>
        <p:spPr>
          <a:xfrm rot="5400000">
            <a:off x="442958" y="4835567"/>
            <a:ext cx="143136" cy="12031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45" name="Shape 145"/>
          <p:cNvCxnSpPr/>
          <p:nvPr/>
        </p:nvCxnSpPr>
        <p:spPr>
          <a:xfrm rot="5400000">
            <a:off x="4361126" y="2401463"/>
            <a:ext cx="4389119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399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 rot="5400000">
            <a:off x="2991992" y="-1179194"/>
            <a:ext cx="3394709" cy="815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69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399" cy="1833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4478274"/>
            <a:ext cx="9144000" cy="6652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2359151" y="4533137"/>
            <a:ext cx="6784847" cy="534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ctrTitle"/>
          </p:nvPr>
        </p:nvSpPr>
        <p:spPr>
          <a:xfrm>
            <a:off x="2362200" y="3028950"/>
            <a:ext cx="6476999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ubTitle" idx="1"/>
          </p:nvPr>
        </p:nvSpPr>
        <p:spPr>
          <a:xfrm>
            <a:off x="2362200" y="4537527"/>
            <a:ext cx="6705599" cy="51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76200" y="4551524"/>
            <a:ext cx="2057400" cy="51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2085392" y="177403"/>
            <a:ext cx="586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001000" y="171450"/>
            <a:ext cx="8381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12647" y="171450"/>
            <a:ext cx="8153399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69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399" cy="1833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12647" y="1200150"/>
            <a:ext cx="8153399" cy="3371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0" y="1200150"/>
            <a:ext cx="1295400" cy="7429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371600" y="1200150"/>
            <a:ext cx="7772400" cy="742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371600" y="1200150"/>
            <a:ext cx="7619999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69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0" y="1314450"/>
            <a:ext cx="1295400" cy="5262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2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399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09600" y="1192175"/>
            <a:ext cx="38862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2"/>
          </p:nvPr>
        </p:nvSpPr>
        <p:spPr>
          <a:xfrm>
            <a:off x="4844901" y="1192175"/>
            <a:ext cx="38862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69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399" cy="1833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533400" y="204787"/>
            <a:ext cx="8153399" cy="652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3886200" cy="2686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4800600" y="1828800"/>
            <a:ext cx="3886200" cy="2686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69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399" cy="1833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3"/>
          </p:nvPr>
        </p:nvSpPr>
        <p:spPr>
          <a:xfrm>
            <a:off x="609600" y="1314450"/>
            <a:ext cx="3886200" cy="4800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4"/>
          </p:nvPr>
        </p:nvSpPr>
        <p:spPr>
          <a:xfrm>
            <a:off x="4800600" y="1314450"/>
            <a:ext cx="3886200" cy="4800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399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69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399" cy="1833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69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0" y="4686300"/>
            <a:ext cx="5333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609600" y="204787"/>
            <a:ext cx="8077199" cy="652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69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399" cy="1833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09600" y="1314450"/>
            <a:ext cx="1600199" cy="325755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2"/>
          </p:nvPr>
        </p:nvSpPr>
        <p:spPr>
          <a:xfrm>
            <a:off x="2362200" y="1314450"/>
            <a:ext cx="6400799" cy="331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600200" y="4114800"/>
            <a:ext cx="7315200" cy="51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-9144" y="3429000"/>
            <a:ext cx="9144000" cy="6652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-9144" y="3497579"/>
            <a:ext cx="1463039" cy="534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545336" y="3490722"/>
            <a:ext cx="7598663" cy="534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600200" y="3486150"/>
            <a:ext cx="7315200" cy="51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1447800" y="0"/>
            <a:ext cx="100584" cy="5150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dt" idx="10"/>
          </p:nvPr>
        </p:nvSpPr>
        <p:spPr>
          <a:xfrm>
            <a:off x="6248400" y="4686300"/>
            <a:ext cx="26669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0" y="3500436"/>
            <a:ext cx="1447800" cy="49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28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ftr" idx="11"/>
          </p:nvPr>
        </p:nvSpPr>
        <p:spPr>
          <a:xfrm>
            <a:off x="1600200" y="4686154"/>
            <a:ext cx="45720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pic" idx="2"/>
          </p:nvPr>
        </p:nvSpPr>
        <p:spPr>
          <a:xfrm>
            <a:off x="1560575" y="0"/>
            <a:ext cx="7583423" cy="3426714"/>
          </a:xfrm>
          <a:prstGeom prst="rect">
            <a:avLst/>
          </a:prstGeom>
          <a:solidFill>
            <a:srgbClr val="F9D7CA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 rot="5400000">
            <a:off x="5513188" y="1497211"/>
            <a:ext cx="413742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 rot="5400000">
            <a:off x="1169788" y="-255388"/>
            <a:ext cx="4137423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dt" idx="10"/>
          </p:nvPr>
        </p:nvSpPr>
        <p:spPr>
          <a:xfrm>
            <a:off x="6553200" y="4686301"/>
            <a:ext cx="22097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ftr" idx="11"/>
          </p:nvPr>
        </p:nvSpPr>
        <p:spPr>
          <a:xfrm>
            <a:off x="457200" y="4686155"/>
            <a:ext cx="557348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6096317" y="0"/>
            <a:ext cx="320039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6142037" y="457200"/>
            <a:ext cx="228600" cy="4686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6142037" y="0"/>
            <a:ext cx="228600" cy="4000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 rot="5400000">
            <a:off x="6056313" y="77787"/>
            <a:ext cx="40004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2171700" y="573279"/>
            <a:ext cx="6457800" cy="9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514350" y="1645919"/>
            <a:ext cx="8115300" cy="30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7800" marR="0" lvl="0" indent="-7620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20700" marR="0" lvl="1" indent="-76200" algn="l" rtl="0">
              <a:lnSpc>
                <a:spcPct val="90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88900" algn="l" rtl="0">
              <a:lnSpc>
                <a:spcPct val="90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01600" algn="l" rtl="0">
              <a:lnSpc>
                <a:spcPct val="90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01600" algn="l" rtl="0">
              <a:lnSpc>
                <a:spcPct val="90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01600" algn="l" rtl="0">
              <a:lnSpc>
                <a:spcPct val="90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01600" algn="l" rtl="0">
              <a:lnSpc>
                <a:spcPct val="90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01600" algn="l" rtl="0">
              <a:lnSpc>
                <a:spcPct val="90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01600" algn="l" rtl="0">
              <a:lnSpc>
                <a:spcPct val="90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dt" idx="10"/>
          </p:nvPr>
        </p:nvSpPr>
        <p:spPr>
          <a:xfrm>
            <a:off x="6446520" y="4767262"/>
            <a:ext cx="21830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ftr" idx="11"/>
          </p:nvPr>
        </p:nvSpPr>
        <p:spPr>
          <a:xfrm>
            <a:off x="514350" y="4766883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 sz="3200" b="0" i="0" u="none" strike="noStrike" cap="non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400801" y="4767262"/>
            <a:ext cx="228904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898648" y="4767262"/>
            <a:ext cx="35052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12647" y="4767262"/>
            <a:ext cx="198119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" sz="1400" b="0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457200" y="4764881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57200" y="85725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/>
          <p:nvPr/>
        </p:nvSpPr>
        <p:spPr>
          <a:xfrm rot="5400000">
            <a:off x="442958" y="4835567"/>
            <a:ext cx="143136" cy="12031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399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12647" y="1200150"/>
            <a:ext cx="8153399" cy="33947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69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0" y="925830"/>
            <a:ext cx="9144000" cy="2400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0" y="960119"/>
            <a:ext cx="533399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590550" y="960119"/>
            <a:ext cx="8553450" cy="17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399" cy="1833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hyperlink" Target="http://www.rightquestion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ism.com/idea-generation-divergent-vs-convergent-thinking/" TargetMode="External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outube.com/watch?v=mVE21QhY-lI" TargetMode="External"/><Relationship Id="rId5" Type="http://schemas.openxmlformats.org/officeDocument/2006/relationships/hyperlink" Target="https://www.youtube.com/watch?v=hzBa-frc2JA" TargetMode="External"/><Relationship Id="rId4" Type="http://schemas.openxmlformats.org/officeDocument/2006/relationships/hyperlink" Target="https://www.extension.harvard.edu/professional-development/blog/divergent-vs-convergent-thinking-how-strike-bala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0" y="1143000"/>
            <a:ext cx="9144000" cy="2281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4400" dirty="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t>QFT</a:t>
            </a:r>
            <a:r>
              <a:rPr lang="en" sz="4400" b="0" i="0" u="none" strike="noStrike" cap="none" dirty="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4400" b="0" i="0" u="none" strike="noStrike" cap="none" dirty="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t>Question Formulation </a:t>
            </a:r>
            <a:r>
              <a:rPr lang="en" sz="4400" b="0" i="0" u="none" strike="noStrike" cap="none" dirty="0" smtClean="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t>Technique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4400" dirty="0" smtClean="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t>An Instructional Protocol</a:t>
            </a:r>
            <a:endParaRPr lang="en" sz="4400" dirty="0">
              <a:solidFill>
                <a:schemeClr val="lt1"/>
              </a:solidFill>
              <a:latin typeface="Carme"/>
              <a:ea typeface="Carme"/>
              <a:cs typeface="Carme"/>
              <a:sym typeface="Carme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" sz="4400" b="0" i="0" u="none" strike="noStrike" cap="none" dirty="0">
              <a:solidFill>
                <a:schemeClr val="lt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293" name="Shape 293" descr="logo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486150"/>
            <a:ext cx="1600199" cy="82701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152400" y="4143375"/>
            <a:ext cx="205740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www.rightquestion.org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12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295" name="Shape 295" descr="creative-commons-badge-icons-by-nc-s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4624387"/>
            <a:ext cx="1219199" cy="22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www.rightquestion.org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43475" y="59200"/>
            <a:ext cx="8305800" cy="150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90"/>
              </a:buClr>
              <a:buSzPct val="25000"/>
              <a:buFont typeface="Arial"/>
              <a:buNone/>
            </a:pPr>
            <a:endParaRPr sz="36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000090"/>
              </a:buClr>
              <a:buSzPct val="25000"/>
              <a:buFont typeface="Arial"/>
              <a:buNone/>
            </a:pPr>
            <a:endParaRPr sz="36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000090"/>
              </a:buClr>
              <a:buSzPct val="25000"/>
              <a:buFont typeface="Arial"/>
              <a:buNone/>
            </a:pPr>
            <a:r>
              <a:rPr lang="en"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Components of the Question Formulation Technique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457200" y="1452562"/>
            <a:ext cx="7848599" cy="331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0" marR="0" lvl="0" indent="-520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0" indent="-5207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The Question Focus (QFocus)</a:t>
            </a:r>
          </a:p>
          <a:p>
            <a:pPr marL="635000" marR="0" lvl="0" indent="-5207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The Rules for Producing Questions</a:t>
            </a:r>
          </a:p>
          <a:p>
            <a:pPr marL="635000" marR="0" lvl="0" indent="-5207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Producing Questions</a:t>
            </a:r>
          </a:p>
          <a:p>
            <a:pPr marL="635000" marR="0" lvl="0" indent="-5207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Categorizing Questions</a:t>
            </a:r>
          </a:p>
          <a:p>
            <a:pPr marL="635000" marR="0" lvl="0" indent="-5207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Prioritizing Questions</a:t>
            </a:r>
          </a:p>
          <a:p>
            <a:pPr marL="635000" marR="0" lvl="0" indent="-5207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Next Steps - Know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/Do</a:t>
            </a:r>
          </a:p>
          <a:p>
            <a:pPr marL="635000" marR="0" lvl="0" indent="-5207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Reflection </a:t>
            </a:r>
          </a:p>
          <a:p>
            <a:pPr marL="1035050" marR="0" lvl="0" indent="-527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6000"/>
              <a:buFont typeface="Domine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Shape 353" descr="logo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4231264"/>
            <a:ext cx="1143000" cy="56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533400" y="457200"/>
            <a:ext cx="83057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400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Rules for Producing Questions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609599" y="1238250"/>
            <a:ext cx="7315200" cy="214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rgbClr val="000090"/>
              </a:solidFill>
              <a:latin typeface="Carme"/>
              <a:ea typeface="Carme"/>
              <a:cs typeface="Carme"/>
              <a:sym typeface="Carme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" sz="2000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 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as many questions as you can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stop to discuss, judge or answer the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Write down every question exactly as it is stated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Change any statement into a question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might be difficult about following these rules?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ftr" idx="11"/>
          </p:nvPr>
        </p:nvSpPr>
        <p:spPr>
          <a:xfrm>
            <a:off x="609600" y="4812506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www.rightquestion.org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533400" y="457200"/>
            <a:ext cx="83057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400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Question Focus: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1028700" y="2779281"/>
            <a:ext cx="6934200" cy="7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AutoNum type="arabicPeriod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 the Rules for Producing Questions.  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AutoNum type="arabicPeriod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your questions.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914400" y="1371600"/>
            <a:ext cx="7162800" cy="11649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600" b="1">
                <a:solidFill>
                  <a:schemeClr val="dk1"/>
                </a:solidFill>
              </a:rPr>
              <a:t>Some students aren’t asking questions.</a:t>
            </a:r>
            <a:r>
              <a:rPr lang="en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ftr" idx="11"/>
          </p:nvPr>
        </p:nvSpPr>
        <p:spPr>
          <a:xfrm>
            <a:off x="609600" y="4812506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www.rightquestion.org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533400" y="457200"/>
            <a:ext cx="83057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400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Improve Your Questions 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334400" y="1189875"/>
            <a:ext cx="8439900" cy="212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might have these two kinds of questions in your list: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Closed-ended questions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they can be answered with “yes” or “no” or with one word.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Open-ended questions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they require an explanation and cannot be answered with yes” or “no” or with one word.</a:t>
            </a:r>
          </a:p>
          <a:p>
            <a:pPr marR="0" lvl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ftr" idx="11"/>
          </p:nvPr>
        </p:nvSpPr>
        <p:spPr>
          <a:xfrm>
            <a:off x="609600" y="4812506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www.rightquestion.org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Discussion</a:t>
            </a:r>
          </a:p>
        </p:txBody>
      </p:sp>
      <p:graphicFrame>
        <p:nvGraphicFramePr>
          <p:cNvPr id="381" name="Shape 381"/>
          <p:cNvGraphicFramePr/>
          <p:nvPr/>
        </p:nvGraphicFramePr>
        <p:xfrm>
          <a:off x="952500" y="2381250"/>
          <a:ext cx="7239000" cy="1554450"/>
        </p:xfrm>
        <a:graphic>
          <a:graphicData uri="http://schemas.openxmlformats.org/drawingml/2006/table">
            <a:tbl>
              <a:tblPr>
                <a:noFill/>
                <a:tableStyleId>{8D0E70D8-7E78-43AC-BF0C-8CFFC670ACA9}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300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ADVANTAGES</a:t>
                      </a:r>
                    </a:p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endParaRPr sz="300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300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DISADVANTAGES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2" name="Shape 382"/>
          <p:cNvGraphicFramePr/>
          <p:nvPr/>
        </p:nvGraphicFramePr>
        <p:xfrm>
          <a:off x="921650" y="1625675"/>
          <a:ext cx="7239000" cy="731490"/>
        </p:xfrm>
        <a:graphic>
          <a:graphicData uri="http://schemas.openxmlformats.org/drawingml/2006/table">
            <a:tbl>
              <a:tblPr>
                <a:noFill/>
                <a:tableStyleId>{8D0E70D8-7E78-43AC-BF0C-8CFFC670ACA9}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6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Closed Ended Questions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Discussion</a:t>
            </a:r>
          </a:p>
        </p:txBody>
      </p:sp>
      <p:graphicFrame>
        <p:nvGraphicFramePr>
          <p:cNvPr id="388" name="Shape 388"/>
          <p:cNvGraphicFramePr/>
          <p:nvPr/>
        </p:nvGraphicFramePr>
        <p:xfrm>
          <a:off x="952500" y="2381250"/>
          <a:ext cx="7239000" cy="1554450"/>
        </p:xfrm>
        <a:graphic>
          <a:graphicData uri="http://schemas.openxmlformats.org/drawingml/2006/table">
            <a:tbl>
              <a:tblPr>
                <a:noFill/>
                <a:tableStyleId>{8D0E70D8-7E78-43AC-BF0C-8CFFC670ACA9}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300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ADVANTAGES</a:t>
                      </a:r>
                    </a:p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endParaRPr sz="300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300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DISADVANTAGES</a:t>
                      </a: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9" name="Shape 389"/>
          <p:cNvGraphicFramePr/>
          <p:nvPr/>
        </p:nvGraphicFramePr>
        <p:xfrm>
          <a:off x="921650" y="1625675"/>
          <a:ext cx="7239000" cy="731490"/>
        </p:xfrm>
        <a:graphic>
          <a:graphicData uri="http://schemas.openxmlformats.org/drawingml/2006/table">
            <a:tbl>
              <a:tblPr>
                <a:noFill/>
                <a:tableStyleId>{8D0E70D8-7E78-43AC-BF0C-8CFFC670ACA9}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6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Open Ended Questions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/>
        </p:nvSpPr>
        <p:spPr>
          <a:xfrm>
            <a:off x="533400" y="457200"/>
            <a:ext cx="83057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400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Improve Your Questions 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533400" y="1559375"/>
            <a:ext cx="7772400" cy="164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rtl="0">
              <a:spcBef>
                <a:spcPts val="0"/>
              </a:spcBef>
              <a:buSzPct val="25000"/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your list of questions:</a:t>
            </a:r>
          </a:p>
          <a:p>
            <a:pPr marL="457200" marR="0" lvl="0" indent="-45720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chemeClr val="dk1"/>
                </a:solidFill>
              </a:rPr>
              <a:t>C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hange </a:t>
            </a:r>
            <a:r>
              <a:rPr lang="en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closed-ended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into an open-ended. 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 C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hange </a:t>
            </a:r>
            <a:r>
              <a:rPr lang="en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open-ended question into a closed-ended one. 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ftr" idx="11"/>
          </p:nvPr>
        </p:nvSpPr>
        <p:spPr>
          <a:xfrm>
            <a:off x="609600" y="4812506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www.rightquestion.org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/>
        </p:nvSpPr>
        <p:spPr>
          <a:xfrm>
            <a:off x="533400" y="4572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400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Prioritize Your Questions 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1219200" y="1733550"/>
            <a:ext cx="7341600" cy="214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three most important questions from your list.   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in mind the Question Focus.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 each priority question with an “</a:t>
            </a:r>
            <a:r>
              <a:rPr lang="en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ftr" idx="11"/>
          </p:nvPr>
        </p:nvSpPr>
        <p:spPr>
          <a:xfrm>
            <a:off x="609600" y="4812506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www.rightquestion.org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/>
        </p:nvSpPr>
        <p:spPr>
          <a:xfrm>
            <a:off x="533400" y="457200"/>
            <a:ext cx="83057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400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Share Your Questions 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1219200" y="1314450"/>
            <a:ext cx="6858000" cy="2608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SzPct val="25000"/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share</a:t>
            </a:r>
            <a:r>
              <a:rPr lang="en" sz="2000">
                <a:solidFill>
                  <a:schemeClr val="dk1"/>
                </a:solidFill>
              </a:rPr>
              <a:t> with another group:</a:t>
            </a:r>
          </a:p>
          <a:p>
            <a:pPr marL="457200" marR="0" lvl="0" indent="-45720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questions you changed from closed to open-ended and from open-ended to closed. Read each question as originally written and how it was changed</a:t>
            </a:r>
          </a:p>
          <a:p>
            <a:pPr marL="457200" marR="0" lvl="0" indent="-45720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three priority questions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rationale for selecting those three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numbers of your priority questions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ftr" idx="11"/>
          </p:nvPr>
        </p:nvSpPr>
        <p:spPr>
          <a:xfrm>
            <a:off x="609600" y="4812506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www.rightquestion.org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533400" y="457200"/>
            <a:ext cx="83057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400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Next Steps 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1219200" y="1885950"/>
            <a:ext cx="7086600" cy="160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" sz="3600" dirty="0">
                <a:solidFill>
                  <a:schemeClr val="dk1"/>
                </a:solidFill>
              </a:rPr>
              <a:t>could you </a:t>
            </a:r>
            <a:r>
              <a:rPr lang="en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three priority questions?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ftr" idx="11"/>
          </p:nvPr>
        </p:nvSpPr>
        <p:spPr>
          <a:xfrm>
            <a:off x="609600" y="4812506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www.rightquestion.org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765050" y="73123"/>
            <a:ext cx="7772400" cy="9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90"/>
              </a:buClr>
              <a:buSzPct val="25000"/>
              <a:buFont typeface="Arial"/>
              <a:buNone/>
            </a:pPr>
            <a:r>
              <a:rPr lang="en" sz="2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What is the Question Formulation Technique?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765047" y="1314450"/>
            <a:ext cx="6986932" cy="22852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Question Formulation Technique (QFT) is a simple, but rigorous, step-by-step process designed to help students produce, improve, and strategize on how to use their questions.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QFT allows students to practice three thinking abilities in one process:  divergent, convergent and metacognitive thinking. </a:t>
            </a:r>
          </a:p>
        </p:txBody>
      </p:sp>
      <p:pic>
        <p:nvPicPr>
          <p:cNvPr id="431" name="Shape 431" descr="logo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4231264"/>
            <a:ext cx="1143000" cy="56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/>
        </p:nvSpPr>
        <p:spPr>
          <a:xfrm>
            <a:off x="533400" y="457200"/>
            <a:ext cx="83057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400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Reflection 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1219200" y="1537848"/>
            <a:ext cx="6858000" cy="1223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" sz="2000" dirty="0">
                <a:solidFill>
                  <a:schemeClr val="dk1"/>
                </a:solidFill>
              </a:rPr>
              <a:t>did you notice as you worked through the QFT?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value does </a:t>
            </a:r>
            <a:r>
              <a:rPr lang="en" sz="2000" dirty="0">
                <a:solidFill>
                  <a:schemeClr val="dk1"/>
                </a:solidFill>
              </a:rPr>
              <a:t>the process have?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>
                <a:solidFill>
                  <a:schemeClr val="dk1"/>
                </a:solidFill>
              </a:rPr>
              <a:t>What are the obstacles (challenges?) to using the QFT in your classroom?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2000" dirty="0">
                <a:solidFill>
                  <a:schemeClr val="dk1"/>
                </a:solidFill>
              </a:rPr>
              <a:t>How can the QFT support </a:t>
            </a:r>
            <a:r>
              <a:rPr lang="en" sz="2000" dirty="0" smtClean="0">
                <a:solidFill>
                  <a:schemeClr val="dk1"/>
                </a:solidFill>
              </a:rPr>
              <a:t>student learning?</a:t>
            </a:r>
            <a:endParaRPr lang="en" sz="2000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ftr" idx="11"/>
          </p:nvPr>
        </p:nvSpPr>
        <p:spPr>
          <a:xfrm>
            <a:off x="609600" y="4812506"/>
            <a:ext cx="542108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www.rightquestion.org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Take two minutes: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99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“The ability to ask the right questions is probably the greatest talent one can have.”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(p.22) - </a:t>
            </a:r>
            <a:r>
              <a:rPr lang="en" sz="2400" i="1">
                <a:solidFill>
                  <a:schemeClr val="dk1"/>
                </a:solidFill>
              </a:rPr>
              <a:t>The Upright Thinkers</a:t>
            </a:r>
            <a:r>
              <a:rPr lang="en" sz="2400">
                <a:solidFill>
                  <a:schemeClr val="dk1"/>
                </a:solidFill>
              </a:rPr>
              <a:t> by Mlodinow</a:t>
            </a:r>
          </a:p>
        </p:txBody>
      </p:sp>
      <p:pic>
        <p:nvPicPr>
          <p:cNvPr id="309" name="Shape 309" descr="the upright thinke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6475" y="1508450"/>
            <a:ext cx="2225080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8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 you teach the art and science of asking the right questions?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311700" y="1649825"/>
            <a:ext cx="8520600" cy="291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49824"/>
            <a:ext cx="8520598" cy="50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975" y="2325725"/>
            <a:ext cx="3528950" cy="2646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590575" y="3084400"/>
            <a:ext cx="3464100" cy="123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John Hattie: Self-questioning and metacognitive strategies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237" y="0"/>
            <a:ext cx="621352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406" y="0"/>
            <a:ext cx="69763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1390300" y="4620200"/>
            <a:ext cx="3707100" cy="41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Source: Right Question Institute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Data Sources: NCES and various studies on questioning in children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7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 idx="4294967295"/>
          </p:nvPr>
        </p:nvSpPr>
        <p:spPr>
          <a:xfrm>
            <a:off x="490250" y="450150"/>
            <a:ext cx="8376000" cy="44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“Knowing the answers will help you in school. Knowing the questions will help you in life.”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  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-Walter Berger, </a:t>
            </a:r>
            <a:r>
              <a:rPr lang="en" sz="2400" i="1"/>
              <a:t>A More Beautiful Question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1694" y="1863644"/>
            <a:ext cx="1878224" cy="281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Our Work Today: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Describe the QFT Protocol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Explain how QFT supports inquiry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Why questions?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“Live “ the QFT Protocol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Art and Science of QFT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Using QFT in our learning spaces, Examples from colleagues and thinking about our own classroom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4869350" y="652725"/>
            <a:ext cx="3963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The Map of The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Three Types of Thinking	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 flipH="1">
            <a:off x="191775" y="1063650"/>
            <a:ext cx="4394100" cy="332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b="1" dirty="0">
                <a:solidFill>
                  <a:srgbClr val="000000"/>
                </a:solidFill>
              </a:rPr>
              <a:t>Convergent</a:t>
            </a:r>
            <a:r>
              <a:rPr lang="en" sz="1800" dirty="0"/>
              <a:t>:  Idea Generation, (single best answer to a defined problem)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dirty="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b="1" dirty="0"/>
              <a:t>Divergent</a:t>
            </a:r>
            <a:r>
              <a:rPr lang="en" sz="1800" dirty="0"/>
              <a:t>:  Idea Analysis (multiple answers to ill defined problems)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dirty="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b="1" dirty="0"/>
              <a:t>Metacognition</a:t>
            </a:r>
            <a:r>
              <a:rPr lang="en" sz="1800" dirty="0"/>
              <a:t>: Thinking about Your Thinking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200" u="sng" dirty="0">
                <a:solidFill>
                  <a:schemeClr val="hlink"/>
                </a:solidFill>
                <a:hlinkClick r:id="rId3"/>
              </a:rPr>
              <a:t>Discussion Article: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200" u="sng" dirty="0">
                <a:solidFill>
                  <a:schemeClr val="hlink"/>
                </a:solidFill>
                <a:hlinkClick r:id="rId4"/>
              </a:rPr>
              <a:t>Convergent vs. Divergent Thinking Video: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Divergent Thinking Video: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200" u="sng" dirty="0">
                <a:solidFill>
                  <a:schemeClr val="hlink"/>
                </a:solidFill>
                <a:hlinkClick r:id="rId6"/>
              </a:rPr>
              <a:t>Metacognition Video:</a:t>
            </a:r>
          </a:p>
        </p:txBody>
      </p:sp>
      <p:pic>
        <p:nvPicPr>
          <p:cNvPr id="346" name="Shape 346" descr="CalWk3GUMAA5cYj.jpg-larg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5875" y="1121000"/>
            <a:ext cx="4494300" cy="36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826</Words>
  <Application>Microsoft Office PowerPoint</Application>
  <PresentationFormat>On-screen Show (16:9)</PresentationFormat>
  <Paragraphs>137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Questrial</vt:lpstr>
      <vt:lpstr>Arial</vt:lpstr>
      <vt:lpstr>Georgia</vt:lpstr>
      <vt:lpstr>Noto Sans Symbols</vt:lpstr>
      <vt:lpstr>Carme</vt:lpstr>
      <vt:lpstr>Domine</vt:lpstr>
      <vt:lpstr>Playfair Display</vt:lpstr>
      <vt:lpstr>Cabin</vt:lpstr>
      <vt:lpstr>simple-light-2</vt:lpstr>
      <vt:lpstr>Origin</vt:lpstr>
      <vt:lpstr>Median</vt:lpstr>
      <vt:lpstr>simple-dark-2</vt:lpstr>
      <vt:lpstr>PowerPoint Presentation</vt:lpstr>
      <vt:lpstr>What is the Question Formulation Technique?</vt:lpstr>
      <vt:lpstr>Take two minutes:</vt:lpstr>
      <vt:lpstr>How do you teach the art and science of asking the right questions?</vt:lpstr>
      <vt:lpstr>PowerPoint Presentation</vt:lpstr>
      <vt:lpstr>PowerPoint Presentation</vt:lpstr>
      <vt:lpstr>“Knowing the answers will help you in school. Knowing the questions will help you in life.”         -Walter Berger, A More Beautiful Question</vt:lpstr>
      <vt:lpstr>Our Work Today:</vt:lpstr>
      <vt:lpstr>Three Types of Thinking </vt:lpstr>
      <vt:lpstr>  Components of the Question Formulation Technique</vt:lpstr>
      <vt:lpstr>PowerPoint Presentation</vt:lpstr>
      <vt:lpstr>PowerPoint Presentation</vt:lpstr>
      <vt:lpstr>PowerPoint Presentation</vt:lpstr>
      <vt:lpstr>Discussion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Weed</dc:creator>
  <cp:lastModifiedBy>Lori Krelie</cp:lastModifiedBy>
  <cp:revision>13</cp:revision>
  <dcterms:modified xsi:type="dcterms:W3CDTF">2018-06-15T19:27:12Z</dcterms:modified>
</cp:coreProperties>
</file>